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ED6B-3747-4D7E-BE2D-6D19173651A3}" type="datetimeFigureOut">
              <a:rPr lang="en-US" smtClean="0"/>
              <a:pPr/>
              <a:t>6/11/2019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9F11-4B9F-4529-8B1D-482AD3A76D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ED6B-3747-4D7E-BE2D-6D19173651A3}" type="datetimeFigureOut">
              <a:rPr lang="en-US" smtClean="0"/>
              <a:pPr/>
              <a:t>6/11/2019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9F11-4B9F-4529-8B1D-482AD3A76D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ED6B-3747-4D7E-BE2D-6D19173651A3}" type="datetimeFigureOut">
              <a:rPr lang="en-US" smtClean="0"/>
              <a:pPr/>
              <a:t>6/11/2019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9F11-4B9F-4529-8B1D-482AD3A76D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ED6B-3747-4D7E-BE2D-6D19173651A3}" type="datetimeFigureOut">
              <a:rPr lang="en-US" smtClean="0"/>
              <a:pPr/>
              <a:t>6/11/2019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9F11-4B9F-4529-8B1D-482AD3A76D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ED6B-3747-4D7E-BE2D-6D19173651A3}" type="datetimeFigureOut">
              <a:rPr lang="en-US" smtClean="0"/>
              <a:pPr/>
              <a:t>6/11/2019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9F11-4B9F-4529-8B1D-482AD3A76D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ED6B-3747-4D7E-BE2D-6D19173651A3}" type="datetimeFigureOut">
              <a:rPr lang="en-US" smtClean="0"/>
              <a:pPr/>
              <a:t>6/11/2019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9F11-4B9F-4529-8B1D-482AD3A76D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ED6B-3747-4D7E-BE2D-6D19173651A3}" type="datetimeFigureOut">
              <a:rPr lang="en-US" smtClean="0"/>
              <a:pPr/>
              <a:t>6/11/2019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9F11-4B9F-4529-8B1D-482AD3A76D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ED6B-3747-4D7E-BE2D-6D19173651A3}" type="datetimeFigureOut">
              <a:rPr lang="en-US" smtClean="0"/>
              <a:pPr/>
              <a:t>6/11/2019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9F11-4B9F-4529-8B1D-482AD3A76D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ED6B-3747-4D7E-BE2D-6D19173651A3}" type="datetimeFigureOut">
              <a:rPr lang="en-US" smtClean="0"/>
              <a:pPr/>
              <a:t>6/11/2019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9F11-4B9F-4529-8B1D-482AD3A76D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ED6B-3747-4D7E-BE2D-6D19173651A3}" type="datetimeFigureOut">
              <a:rPr lang="en-US" smtClean="0"/>
              <a:pPr/>
              <a:t>6/11/2019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9F11-4B9F-4529-8B1D-482AD3A76D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ED6B-3747-4D7E-BE2D-6D19173651A3}" type="datetimeFigureOut">
              <a:rPr lang="en-US" smtClean="0"/>
              <a:pPr/>
              <a:t>6/11/2019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9F11-4B9F-4529-8B1D-482AD3A76D6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ED6B-3747-4D7E-BE2D-6D19173651A3}" type="datetimeFigureOut">
              <a:rPr lang="en-US" smtClean="0"/>
              <a:pPr/>
              <a:t>6/11/2019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D9F11-4B9F-4529-8B1D-482AD3A76D6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9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/>
          <a:lstStyle/>
          <a:p>
            <a:r>
              <a:rPr lang="en-IN" b="1" dirty="0" smtClean="0">
                <a:solidFill>
                  <a:srgbClr val="00B0F0"/>
                </a:solidFill>
                <a:latin typeface="Book Antiqua" pitchFamily="18" charset="0"/>
              </a:rPr>
              <a:t>Physical Optics</a:t>
            </a:r>
            <a:endParaRPr lang="en-IN" b="1" dirty="0">
              <a:solidFill>
                <a:srgbClr val="00B0F0"/>
              </a:solidFill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5357826"/>
            <a:ext cx="6400800" cy="1214446"/>
          </a:xfrm>
        </p:spPr>
        <p:txBody>
          <a:bodyPr/>
          <a:lstStyle/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Dipankar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Bhattacharyya</a:t>
            </a:r>
          </a:p>
          <a:p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Physics, </a:t>
            </a:r>
            <a:r>
              <a:rPr lang="en-I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Santipur</a:t>
            </a:r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College</a:t>
            </a:r>
            <a:endParaRPr lang="en-I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85720" y="357166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Conditions for Interference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28596" y="1285860"/>
            <a:ext cx="8229600" cy="44386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To observe interference in light waves, the following two conditions must be met: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sources must be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coherent.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They must maintain a constant phase with respect to each other.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sources should be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monochromatic.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Monochromatic means they have a single wavelength.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357166"/>
            <a:ext cx="8429684" cy="5794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Young’s Double-Slit Experiment: Geometry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1214422"/>
            <a:ext cx="4038600" cy="44116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path difference,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δ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, is found from geometry.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δ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 =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r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 –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r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 =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 sin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θ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Tahoma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This assumes the paths are parallel.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Not exactly true, but a very good approximation if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 is much greater than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ahoma" pitchFamily="34" charset="0"/>
              </a:rPr>
              <a:t>d</a:t>
            </a:r>
          </a:p>
        </p:txBody>
      </p:sp>
      <p:pic>
        <p:nvPicPr>
          <p:cNvPr id="4" name="Picture 6" descr="370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0" y="1752600"/>
            <a:ext cx="4038600" cy="37988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6314" y="5715016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fig. 5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85720" y="285728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Interference Equations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57158" y="1071546"/>
            <a:ext cx="8229600" cy="44386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For a bright fringe produced by constructive interference, the path difference must be either zero or some integer multiple of the wavelength.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δ = d sin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θ</a:t>
            </a:r>
            <a:r>
              <a:rPr kumimoji="0" lang="en-US" sz="1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bright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=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mλ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 = 0, ±1, ±2, …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 is called the order number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When m = 0, it is the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zeroth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-order maximum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When m = ±1, it is called the first-order maximum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When destructive interference occurs, a dark fringe is observed.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This needs a path difference of an odd half wavelength.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δ = d sin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θ</a:t>
            </a:r>
            <a:r>
              <a:rPr kumimoji="0" lang="en-US" sz="1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dark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= (m + ½)λ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 = 0, ±1, ±2, …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14282" y="4572008"/>
            <a:ext cx="8229600" cy="1428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positions of the fringes can be measured vertically from the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zeroth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-order maximum.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Using the large triangle in fig. 37.5,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y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bright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= L tan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q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bright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y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dark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= L tan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q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dark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28596" y="285728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Interference Equations, cont.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428596" y="1000108"/>
            <a:ext cx="8229600" cy="27146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Assumptions in a Young’s Double Slit Experiment: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 &gt;&gt; 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 &gt;&gt; 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Approximation: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θ is small and therefore the small angle approximation tan θ ~ sin θ can be used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y = L tan θ ≈ L sin 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For small angles,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57158" y="3643314"/>
            <a:ext cx="8501122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Uses for Young’s Double-Slit Experiment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85720" y="4429132"/>
            <a:ext cx="8658228" cy="21431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Young’s double-slit experiment provides a method for measuring wavelength of the light.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This experiment gave the wave model of light a great deal of credibility.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It was inconceivable that particles of light could cancel each other in a way that would explain the 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dark fringes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357166"/>
            <a:ext cx="7543800" cy="5794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Diffraction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1142984"/>
            <a:ext cx="4038600" cy="44116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If the light traveled in a straight line after passing through the slits, no interference pattern would be observed.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From Huygens’s principle we know the waves spread out from the slits.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This divergence of light from its initial line of travel is called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diffraction.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4" name="Picture 6" descr="37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57950" y="928670"/>
            <a:ext cx="1718101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20" y="285728"/>
            <a:ext cx="8229600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Intensity Distribution: Double-Slit Interference Pattern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428736"/>
            <a:ext cx="8229600" cy="46863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bright fringes in the interference pattern do not have sharp edges.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equations developed give the location of only the centers of the bright and dark fringes.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We can calculate the distribution of light intensity associated with the double-slit interference pattern.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Assumptions: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two slits represent coherent sources of sinusoidal waves.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waves from the slits have the same angular frequency, ω.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waves have a constant phase difference, φ.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total magnitude of the electric field at any point on the screen is the superposition of the two waves.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571480"/>
            <a:ext cx="8229600" cy="55721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magnitude of each wave at point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on a screen can be found.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=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sin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ω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=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sin (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ω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+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φ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)</a:t>
            </a:r>
          </a:p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Both waves have the same amplitude,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  <a:r>
              <a:rPr lang="en-US" sz="2000" baseline="-25000" dirty="0" smtClean="0">
                <a:latin typeface="Comic Sans MS" pitchFamily="66" charset="0"/>
              </a:rPr>
              <a:t>			</a:t>
            </a:r>
          </a:p>
          <a:p>
            <a:endParaRPr lang="en-US" sz="2000" baseline="-25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 phase difference between the two waves at P depends on their path difference.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                    δ = r</a:t>
            </a:r>
            <a:r>
              <a:rPr lang="en-US" sz="2000" baseline="-25000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– r</a:t>
            </a:r>
            <a:r>
              <a:rPr lang="en-US" sz="2000" baseline="-25000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= d sin θ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 path difference of λ (for constructive interference) corresponds to a phase difference of 2π rad.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 path difference of δ is the same fraction of λ as the phase difference φ is of 2π.</a:t>
            </a:r>
          </a:p>
          <a:p>
            <a:r>
              <a:rPr lang="en-US" sz="2000" dirty="0" smtClean="0">
                <a:latin typeface="Comic Sans MS" pitchFamily="66" charset="0"/>
              </a:rPr>
              <a:t>This gives  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500298" y="5429264"/>
          <a:ext cx="2363788" cy="609600"/>
        </p:xfrm>
        <a:graphic>
          <a:graphicData uri="http://schemas.openxmlformats.org/presentationml/2006/ole">
            <p:oleObj spid="_x0000_s1026" name="Equation" r:id="rId3" imgW="1523880" imgH="393480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285720" y="285728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Intensity Distribution, Resultant Field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28596" y="1142984"/>
            <a:ext cx="8229600" cy="514353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magnitude of the resultant electric field comes from the superposition principle.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E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E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[sin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Grande" pitchFamily="80" charset="0"/>
                <a:ea typeface="+mn-ea"/>
                <a:cs typeface="+mn-cs"/>
              </a:rPr>
              <a:t>ω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sin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Grande" pitchFamily="80" charset="0"/>
                <a:ea typeface="+mn-ea"/>
                <a:cs typeface="+mn-cs"/>
              </a:rPr>
              <a:t>ω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Grande" pitchFamily="80" charset="0"/>
                <a:ea typeface="+mn-ea"/>
                <a:cs typeface="+mn-cs"/>
              </a:rPr>
              <a:t>φ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can also be expressed 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the same frequency as the light at the slits.</a:t>
            </a: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magnitude of the field is multiplied by the factor </a:t>
            </a: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Grande" pitchFamily="80" charset="0"/>
                <a:ea typeface="+mn-ea"/>
                <a:cs typeface="+mn-cs"/>
              </a:rPr>
              <a:t>φ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2).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143108" y="3429000"/>
          <a:ext cx="3101975" cy="685800"/>
        </p:xfrm>
        <a:graphic>
          <a:graphicData uri="http://schemas.openxmlformats.org/presentationml/2006/ole">
            <p:oleObj spid="_x0000_s2050" name="Equation" r:id="rId3" imgW="1955520" imgH="431640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71472" y="21429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Intensity Distribution, Equation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571472" y="928670"/>
            <a:ext cx="8229600" cy="44386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expression for the intensity comes from the fact that the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intensity of a wave is proportional to the square of the resultant electric field magnitude at that point.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intensity therefore is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071538" y="4143380"/>
          <a:ext cx="6143625" cy="685800"/>
        </p:xfrm>
        <a:graphic>
          <a:graphicData uri="http://schemas.openxmlformats.org/presentationml/2006/ole">
            <p:oleObj spid="_x0000_s3074" name="Equation" r:id="rId3" imgW="3860640" imgH="431640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1472" y="285728"/>
            <a:ext cx="75438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Light Intensity, Graph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4282" y="1214422"/>
            <a:ext cx="4038600" cy="44116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interference pattern consists of equally spaced fringes of equal intensity.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4" name="Picture 6" descr="37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86314" y="1500174"/>
            <a:ext cx="4038600" cy="38592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latin typeface="Comic Sans MS" pitchFamily="66" charset="0"/>
              </a:rPr>
              <a:t>Plan of Presentation</a:t>
            </a:r>
            <a:endParaRPr lang="en-IN" sz="32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578647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dirty="0" smtClean="0"/>
              <a:t># Interference of light</a:t>
            </a:r>
          </a:p>
          <a:p>
            <a:endParaRPr lang="en-IN" sz="2800" b="1" i="1" dirty="0" smtClean="0"/>
          </a:p>
          <a:p>
            <a:r>
              <a:rPr lang="en-IN" sz="2800" b="1" i="1" dirty="0" smtClean="0"/>
              <a:t># Diffraction of light</a:t>
            </a:r>
          </a:p>
          <a:p>
            <a:endParaRPr lang="en-IN" sz="2800" b="1" i="1" dirty="0" smtClean="0"/>
          </a:p>
          <a:p>
            <a:r>
              <a:rPr lang="en-IN" sz="2800" b="1" i="1" dirty="0" smtClean="0"/>
              <a:t># Polarisation of light</a:t>
            </a:r>
          </a:p>
          <a:p>
            <a:endParaRPr lang="en-IN" sz="2800" b="1" i="1" dirty="0"/>
          </a:p>
          <a:p>
            <a:r>
              <a:rPr lang="en-IN" sz="2800" b="1" i="1" dirty="0" smtClean="0"/>
              <a:t># Laser</a:t>
            </a:r>
          </a:p>
          <a:p>
            <a:endParaRPr lang="en-IN" sz="2800" b="1" i="1" dirty="0" smtClean="0"/>
          </a:p>
          <a:p>
            <a:r>
              <a:rPr lang="en-IN" sz="2800" b="1" i="1" dirty="0" smtClean="0"/>
              <a:t>#Interferometers</a:t>
            </a:r>
          </a:p>
          <a:p>
            <a:endParaRPr lang="en-IN" sz="2800" b="1" i="1" dirty="0"/>
          </a:p>
          <a:p>
            <a:r>
              <a:rPr lang="en-IN" sz="2800" b="1" i="1" dirty="0" smtClean="0"/>
              <a:t># References</a:t>
            </a:r>
          </a:p>
          <a:p>
            <a:endParaRPr lang="en-IN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5720" y="142852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Multiple Slits, Graph </a:t>
            </a:r>
          </a:p>
        </p:txBody>
      </p:sp>
      <p:pic>
        <p:nvPicPr>
          <p:cNvPr id="3" name="Picture 6" descr="37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1857364"/>
            <a:ext cx="4343400" cy="345757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85720" y="1285860"/>
            <a:ext cx="4038600" cy="44386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With more than two slits, the pattern contains primary and secondary maxima.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For N slits, the intensity of the primary maxima is N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2</a:t>
            </a:r>
            <a:r>
              <a:rPr kumimoji="0" lang="en-US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times greater than that due to a single slit.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As the number of slits increases, the primary maxima increase in intensity and become narrower.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secondary maxima decrease in intensity relative to the primary maxima.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number of secondary maxima is   N – 2, where N is the number of slits.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Interference Through Two </a:t>
            </a:r>
            <a:r>
              <a:rPr lang="en-US" sz="3600" dirty="0" smtClean="0">
                <a:latin typeface="Comic Sans MS" pitchFamily="66" charset="0"/>
              </a:rPr>
              <a:t>Slits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428868"/>
            <a:ext cx="36195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39"/>
          <p:cNvGraphicFramePr>
            <a:graphicFrameLocks noChangeAspect="1"/>
          </p:cNvGraphicFramePr>
          <p:nvPr/>
        </p:nvGraphicFramePr>
        <p:xfrm>
          <a:off x="635001" y="1270000"/>
          <a:ext cx="2051844" cy="508000"/>
        </p:xfrm>
        <a:graphic>
          <a:graphicData uri="http://schemas.openxmlformats.org/presentationml/2006/ole">
            <p:oleObj spid="_x0000_s4098" name="Equation" r:id="rId4" imgW="1231366" imgH="253890" progId="">
              <p:embed/>
            </p:oleObj>
          </a:graphicData>
        </a:graphic>
      </p:graphicFrame>
      <p:graphicFrame>
        <p:nvGraphicFramePr>
          <p:cNvPr id="6" name="Object 40"/>
          <p:cNvGraphicFramePr>
            <a:graphicFrameLocks noChangeAspect="1"/>
          </p:cNvGraphicFramePr>
          <p:nvPr/>
        </p:nvGraphicFramePr>
        <p:xfrm>
          <a:off x="3492500" y="1041400"/>
          <a:ext cx="804333" cy="787400"/>
        </p:xfrm>
        <a:graphic>
          <a:graphicData uri="http://schemas.openxmlformats.org/presentationml/2006/ole">
            <p:oleObj spid="_x0000_s4099" name="Equation" r:id="rId5" imgW="482391" imgH="393529" progId="">
              <p:embed/>
            </p:oleObj>
          </a:graphicData>
        </a:graphic>
      </p:graphicFrame>
      <p:graphicFrame>
        <p:nvGraphicFramePr>
          <p:cNvPr id="7" name="Object 42"/>
          <p:cNvGraphicFramePr>
            <a:graphicFrameLocks noChangeAspect="1"/>
          </p:cNvGraphicFramePr>
          <p:nvPr/>
        </p:nvGraphicFramePr>
        <p:xfrm>
          <a:off x="5214942" y="1142984"/>
          <a:ext cx="3274243" cy="863600"/>
        </p:xfrm>
        <a:graphic>
          <a:graphicData uri="http://schemas.openxmlformats.org/presentationml/2006/ole">
            <p:oleObj spid="_x0000_s4100" name="Equation" r:id="rId6" imgW="1473200" imgH="431800" progId="">
              <p:embed/>
            </p:oleObj>
          </a:graphicData>
        </a:graphic>
      </p:graphicFrame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71472" y="2714620"/>
            <a:ext cx="3556000" cy="990600"/>
            <a:chOff x="240" y="1776"/>
            <a:chExt cx="2688" cy="624"/>
          </a:xfrm>
        </p:grpSpPr>
        <p:sp>
          <p:nvSpPr>
            <p:cNvPr id="4108" name="Rectangle 44"/>
            <p:cNvSpPr>
              <a:spLocks noChangeArrowheads="1"/>
            </p:cNvSpPr>
            <p:nvPr/>
          </p:nvSpPr>
          <p:spPr bwMode="auto">
            <a:xfrm>
              <a:off x="240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Rectangle 45"/>
            <p:cNvSpPr>
              <a:spLocks noChangeArrowheads="1"/>
            </p:cNvSpPr>
            <p:nvPr/>
          </p:nvSpPr>
          <p:spPr bwMode="auto">
            <a:xfrm>
              <a:off x="624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Rectangle 46"/>
            <p:cNvSpPr>
              <a:spLocks noChangeArrowheads="1"/>
            </p:cNvSpPr>
            <p:nvPr/>
          </p:nvSpPr>
          <p:spPr bwMode="auto">
            <a:xfrm>
              <a:off x="1008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Rectangle 47"/>
            <p:cNvSpPr>
              <a:spLocks noChangeArrowheads="1"/>
            </p:cNvSpPr>
            <p:nvPr/>
          </p:nvSpPr>
          <p:spPr bwMode="auto">
            <a:xfrm>
              <a:off x="1392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Rectangle 48"/>
            <p:cNvSpPr>
              <a:spLocks noChangeArrowheads="1"/>
            </p:cNvSpPr>
            <p:nvPr/>
          </p:nvSpPr>
          <p:spPr bwMode="auto">
            <a:xfrm>
              <a:off x="1776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Rectangle 49"/>
            <p:cNvSpPr>
              <a:spLocks noChangeArrowheads="1"/>
            </p:cNvSpPr>
            <p:nvPr/>
          </p:nvSpPr>
          <p:spPr bwMode="auto">
            <a:xfrm>
              <a:off x="2160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Rectangle 50"/>
            <p:cNvSpPr>
              <a:spLocks noChangeArrowheads="1"/>
            </p:cNvSpPr>
            <p:nvPr/>
          </p:nvSpPr>
          <p:spPr bwMode="auto">
            <a:xfrm>
              <a:off x="2544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476250" y="4724401"/>
            <a:ext cx="222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Where is it bright?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Where is it dark?</a:t>
            </a:r>
          </a:p>
        </p:txBody>
      </p:sp>
      <p:graphicFrame>
        <p:nvGraphicFramePr>
          <p:cNvPr id="17" name="Object 53"/>
          <p:cNvGraphicFramePr>
            <a:graphicFrameLocks noChangeAspect="1"/>
          </p:cNvGraphicFramePr>
          <p:nvPr/>
        </p:nvGraphicFramePr>
        <p:xfrm>
          <a:off x="2786050" y="4714884"/>
          <a:ext cx="1756833" cy="482600"/>
        </p:xfrm>
        <a:graphic>
          <a:graphicData uri="http://schemas.openxmlformats.org/presentationml/2006/ole">
            <p:oleObj spid="_x0000_s4101" name="Equation" r:id="rId7" imgW="1054100" imgH="241300" progId="">
              <p:embed/>
            </p:oleObj>
          </a:graphicData>
        </a:graphic>
      </p:graphicFrame>
      <p:graphicFrame>
        <p:nvGraphicFramePr>
          <p:cNvPr id="18" name="Object 54"/>
          <p:cNvGraphicFramePr>
            <a:graphicFrameLocks noChangeAspect="1"/>
          </p:cNvGraphicFramePr>
          <p:nvPr/>
        </p:nvGraphicFramePr>
        <p:xfrm>
          <a:off x="4857752" y="4786322"/>
          <a:ext cx="1649678" cy="406400"/>
        </p:xfrm>
        <a:graphic>
          <a:graphicData uri="http://schemas.openxmlformats.org/presentationml/2006/ole">
            <p:oleObj spid="_x0000_s4102" name="Equation" r:id="rId8" imgW="990170" imgH="203112" progId="">
              <p:embed/>
            </p:oleObj>
          </a:graphicData>
        </a:graphic>
      </p:graphicFrame>
      <p:graphicFrame>
        <p:nvGraphicFramePr>
          <p:cNvPr id="19" name="Object 55"/>
          <p:cNvGraphicFramePr>
            <a:graphicFrameLocks noChangeAspect="1"/>
          </p:cNvGraphicFramePr>
          <p:nvPr/>
        </p:nvGraphicFramePr>
        <p:xfrm>
          <a:off x="3143240" y="5643578"/>
          <a:ext cx="2263510" cy="508000"/>
        </p:xfrm>
        <a:graphic>
          <a:graphicData uri="http://schemas.openxmlformats.org/presentationml/2006/ole">
            <p:oleObj spid="_x0000_s4103" name="Equation" r:id="rId9" imgW="1358310" imgH="25389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2"/>
          <p:cNvSpPr txBox="1">
            <a:spLocks noChangeArrowheads="1"/>
          </p:cNvSpPr>
          <p:nvPr/>
        </p:nvSpPr>
        <p:spPr bwMode="auto">
          <a:xfrm>
            <a:off x="0" y="121187"/>
            <a:ext cx="91440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Comic Sans MS" pitchFamily="66" charset="0"/>
              </a:rPr>
              <a:t>Interference Through Four Slits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123156" y="762000"/>
            <a:ext cx="68064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What if we have more than two </a:t>
            </a:r>
            <a:r>
              <a:rPr lang="en-US" sz="2400" dirty="0" smtClean="0">
                <a:solidFill>
                  <a:schemeClr val="accent2"/>
                </a:solidFill>
              </a:rPr>
              <a:t>slits?</a:t>
            </a:r>
          </a:p>
          <a:p>
            <a:pPr eaLnBrk="1" hangingPunct="1"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Four </a:t>
            </a:r>
            <a:r>
              <a:rPr lang="en-US" sz="2400" dirty="0">
                <a:solidFill>
                  <a:schemeClr val="accent2"/>
                </a:solidFill>
              </a:rPr>
              <a:t>slits, each spaced distance </a:t>
            </a:r>
            <a:r>
              <a:rPr lang="en-US" sz="2400" i="1" dirty="0">
                <a:solidFill>
                  <a:schemeClr val="accent2"/>
                </a:solidFill>
              </a:rPr>
              <a:t>d</a:t>
            </a:r>
            <a:r>
              <a:rPr lang="en-US" sz="2400" dirty="0">
                <a:solidFill>
                  <a:schemeClr val="accent2"/>
                </a:solidFill>
              </a:rPr>
              <a:t> apart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Treat it as two double slits</a:t>
            </a:r>
          </a:p>
        </p:txBody>
      </p:sp>
      <p:sp>
        <p:nvSpPr>
          <p:cNvPr id="5129" name="Line 19"/>
          <p:cNvSpPr>
            <a:spLocks noChangeShapeType="1"/>
          </p:cNvSpPr>
          <p:nvPr/>
        </p:nvSpPr>
        <p:spPr bwMode="auto">
          <a:xfrm>
            <a:off x="1651000" y="2057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20"/>
          <p:cNvSpPr>
            <a:spLocks noChangeShapeType="1"/>
          </p:cNvSpPr>
          <p:nvPr/>
        </p:nvSpPr>
        <p:spPr bwMode="auto">
          <a:xfrm>
            <a:off x="1651000" y="2743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21"/>
          <p:cNvSpPr>
            <a:spLocks noChangeShapeType="1"/>
          </p:cNvSpPr>
          <p:nvPr/>
        </p:nvSpPr>
        <p:spPr bwMode="auto">
          <a:xfrm>
            <a:off x="1651000" y="3124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22"/>
          <p:cNvSpPr>
            <a:spLocks noChangeShapeType="1"/>
          </p:cNvSpPr>
          <p:nvPr/>
        </p:nvSpPr>
        <p:spPr bwMode="auto">
          <a:xfrm>
            <a:off x="1651000" y="3505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23"/>
          <p:cNvSpPr>
            <a:spLocks noChangeShapeType="1"/>
          </p:cNvSpPr>
          <p:nvPr/>
        </p:nvSpPr>
        <p:spPr bwMode="auto">
          <a:xfrm>
            <a:off x="1651000" y="3886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08000" y="2057400"/>
            <a:ext cx="1016000" cy="2667000"/>
            <a:chOff x="672" y="2832"/>
            <a:chExt cx="768" cy="1248"/>
          </a:xfrm>
        </p:grpSpPr>
        <p:sp>
          <p:nvSpPr>
            <p:cNvPr id="5155" name="Line 25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26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27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28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29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5" name="Text Box 31"/>
          <p:cNvSpPr txBox="1">
            <a:spLocks noChangeArrowheads="1"/>
          </p:cNvSpPr>
          <p:nvPr/>
        </p:nvSpPr>
        <p:spPr bwMode="auto">
          <a:xfrm>
            <a:off x="3238500" y="44958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P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651000" y="2590800"/>
            <a:ext cx="1587500" cy="2133600"/>
            <a:chOff x="1008" y="1584"/>
            <a:chExt cx="1200" cy="1344"/>
          </a:xfrm>
        </p:grpSpPr>
        <p:sp>
          <p:nvSpPr>
            <p:cNvPr id="5151" name="AutoShape 32"/>
            <p:cNvSpPr>
              <a:spLocks/>
            </p:cNvSpPr>
            <p:nvPr/>
          </p:nvSpPr>
          <p:spPr bwMode="auto">
            <a:xfrm>
              <a:off x="1008" y="2064"/>
              <a:ext cx="96" cy="38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Line 33"/>
            <p:cNvSpPr>
              <a:spLocks noChangeShapeType="1"/>
            </p:cNvSpPr>
            <p:nvPr/>
          </p:nvSpPr>
          <p:spPr bwMode="auto">
            <a:xfrm>
              <a:off x="1104" y="2256"/>
              <a:ext cx="1104" cy="67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AutoShape 34"/>
            <p:cNvSpPr>
              <a:spLocks/>
            </p:cNvSpPr>
            <p:nvPr/>
          </p:nvSpPr>
          <p:spPr bwMode="auto">
            <a:xfrm>
              <a:off x="1008" y="1584"/>
              <a:ext cx="96" cy="38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Line 35"/>
            <p:cNvSpPr>
              <a:spLocks noChangeShapeType="1"/>
            </p:cNvSpPr>
            <p:nvPr/>
          </p:nvSpPr>
          <p:spPr bwMode="auto">
            <a:xfrm>
              <a:off x="1104" y="1776"/>
              <a:ext cx="1104" cy="115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7" name="Text Box 37"/>
          <p:cNvSpPr txBox="1">
            <a:spLocks noChangeArrowheads="1"/>
          </p:cNvSpPr>
          <p:nvPr/>
        </p:nvSpPr>
        <p:spPr bwMode="auto">
          <a:xfrm>
            <a:off x="1841500" y="3886200"/>
            <a:ext cx="50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r</a:t>
            </a:r>
            <a:r>
              <a:rPr lang="en-US" sz="2400" b="1" baseline="-25000">
                <a:solidFill>
                  <a:schemeClr val="tx1"/>
                </a:solidFill>
                <a:sym typeface="Symbol" pitchFamily="18" charset="2"/>
              </a:rPr>
              <a:t>1,2</a:t>
            </a:r>
            <a:endParaRPr lang="en-US" sz="2400" b="1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5138" name="Text Box 38"/>
          <p:cNvSpPr txBox="1">
            <a:spLocks noChangeArrowheads="1"/>
          </p:cNvSpPr>
          <p:nvPr/>
        </p:nvSpPr>
        <p:spPr bwMode="auto">
          <a:xfrm>
            <a:off x="1905000" y="2743200"/>
            <a:ext cx="50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r</a:t>
            </a:r>
            <a:r>
              <a:rPr lang="en-US" sz="2400" b="1" baseline="-25000">
                <a:solidFill>
                  <a:schemeClr val="tx1"/>
                </a:solidFill>
                <a:sym typeface="Symbol" pitchFamily="18" charset="2"/>
              </a:rPr>
              <a:t>3,4</a:t>
            </a:r>
            <a:endParaRPr lang="en-US" sz="2400" b="1" i="1">
              <a:solidFill>
                <a:schemeClr val="tx1"/>
              </a:solidFill>
              <a:sym typeface="Symbol" pitchFamily="18" charset="2"/>
            </a:endParaRPr>
          </a:p>
        </p:txBody>
      </p:sp>
      <p:graphicFrame>
        <p:nvGraphicFramePr>
          <p:cNvPr id="23" name="Object 39"/>
          <p:cNvGraphicFramePr>
            <a:graphicFrameLocks noChangeAspect="1"/>
          </p:cNvGraphicFramePr>
          <p:nvPr/>
        </p:nvGraphicFramePr>
        <p:xfrm>
          <a:off x="4214810" y="2000240"/>
          <a:ext cx="2180167" cy="457200"/>
        </p:xfrm>
        <a:graphic>
          <a:graphicData uri="http://schemas.openxmlformats.org/presentationml/2006/ole">
            <p:oleObj spid="_x0000_s5122" name="Equation" r:id="rId3" imgW="1308100" imgH="228600" progId="">
              <p:embed/>
            </p:oleObj>
          </a:graphicData>
        </a:graphic>
      </p:graphicFrame>
      <p:graphicFrame>
        <p:nvGraphicFramePr>
          <p:cNvPr id="24" name="Object 40"/>
          <p:cNvGraphicFramePr>
            <a:graphicFrameLocks noChangeAspect="1"/>
          </p:cNvGraphicFramePr>
          <p:nvPr/>
        </p:nvGraphicFramePr>
        <p:xfrm>
          <a:off x="6500826" y="2000240"/>
          <a:ext cx="1227667" cy="482600"/>
        </p:xfrm>
        <a:graphic>
          <a:graphicData uri="http://schemas.openxmlformats.org/presentationml/2006/ole">
            <p:oleObj spid="_x0000_s5123" name="Equation" r:id="rId4" imgW="736600" imgH="241300" progId="">
              <p:embed/>
            </p:oleObj>
          </a:graphicData>
        </a:graphic>
      </p:graphicFrame>
      <p:graphicFrame>
        <p:nvGraphicFramePr>
          <p:cNvPr id="25" name="Object 41"/>
          <p:cNvGraphicFramePr>
            <a:graphicFrameLocks noChangeAspect="1"/>
          </p:cNvGraphicFramePr>
          <p:nvPr/>
        </p:nvGraphicFramePr>
        <p:xfrm>
          <a:off x="2561167" y="2571744"/>
          <a:ext cx="6582833" cy="558800"/>
        </p:xfrm>
        <a:graphic>
          <a:graphicData uri="http://schemas.openxmlformats.org/presentationml/2006/ole">
            <p:oleObj spid="_x0000_s5124" name="Equation" r:id="rId5" imgW="3949700" imgH="279400" progId="">
              <p:embed/>
            </p:oleObj>
          </a:graphicData>
        </a:graphic>
      </p:graphicFrame>
      <p:graphicFrame>
        <p:nvGraphicFramePr>
          <p:cNvPr id="26" name="Object 42"/>
          <p:cNvGraphicFramePr>
            <a:graphicFrameLocks noChangeAspect="1"/>
          </p:cNvGraphicFramePr>
          <p:nvPr/>
        </p:nvGraphicFramePr>
        <p:xfrm>
          <a:off x="2928926" y="3214686"/>
          <a:ext cx="5334000" cy="508000"/>
        </p:xfrm>
        <a:graphic>
          <a:graphicData uri="http://schemas.openxmlformats.org/presentationml/2006/ole">
            <p:oleObj spid="_x0000_s5125" name="Equation" r:id="rId6" imgW="3200400" imgH="254000" progId="">
              <p:embed/>
            </p:oleObj>
          </a:graphicData>
        </a:graphic>
      </p:graphicFrame>
      <p:graphicFrame>
        <p:nvGraphicFramePr>
          <p:cNvPr id="27" name="Object 43"/>
          <p:cNvGraphicFramePr>
            <a:graphicFrameLocks noChangeAspect="1"/>
          </p:cNvGraphicFramePr>
          <p:nvPr/>
        </p:nvGraphicFramePr>
        <p:xfrm>
          <a:off x="5357818" y="3714752"/>
          <a:ext cx="908844" cy="417513"/>
        </p:xfrm>
        <a:graphic>
          <a:graphicData uri="http://schemas.openxmlformats.org/presentationml/2006/ole">
            <p:oleObj spid="_x0000_s5126" name="Equation" r:id="rId7" imgW="444307" imgH="190417" progId="">
              <p:embed/>
            </p:oleObj>
          </a:graphicData>
        </a:graphic>
      </p:graphicFrame>
      <p:pic>
        <p:nvPicPr>
          <p:cNvPr id="28" name="Picture 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81500" y="4419600"/>
            <a:ext cx="3984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64"/>
          <p:cNvSpPr txBox="1">
            <a:spLocks noChangeArrowheads="1"/>
          </p:cNvSpPr>
          <p:nvPr/>
        </p:nvSpPr>
        <p:spPr bwMode="auto">
          <a:xfrm>
            <a:off x="635001" y="6096001"/>
            <a:ext cx="46553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For four slits, every third band is bright</a:t>
            </a: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1123157" y="5029200"/>
            <a:ext cx="3048000" cy="990600"/>
            <a:chOff x="0" y="3168"/>
            <a:chExt cx="2304" cy="624"/>
          </a:xfrm>
        </p:grpSpPr>
        <p:sp>
          <p:nvSpPr>
            <p:cNvPr id="5142" name="Rectangle 57"/>
            <p:cNvSpPr>
              <a:spLocks noChangeArrowheads="1"/>
            </p:cNvSpPr>
            <p:nvPr/>
          </p:nvSpPr>
          <p:spPr bwMode="auto">
            <a:xfrm>
              <a:off x="960" y="3168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Rectangle 58"/>
            <p:cNvSpPr>
              <a:spLocks noChangeArrowheads="1"/>
            </p:cNvSpPr>
            <p:nvPr/>
          </p:nvSpPr>
          <p:spPr bwMode="auto">
            <a:xfrm>
              <a:off x="1344" y="3168"/>
              <a:ext cx="192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CC33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Rectangle 65"/>
            <p:cNvSpPr>
              <a:spLocks noChangeArrowheads="1"/>
            </p:cNvSpPr>
            <p:nvPr/>
          </p:nvSpPr>
          <p:spPr bwMode="auto">
            <a:xfrm>
              <a:off x="768" y="3168"/>
              <a:ext cx="192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CC33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Rectangle 66"/>
            <p:cNvSpPr>
              <a:spLocks noChangeArrowheads="1"/>
            </p:cNvSpPr>
            <p:nvPr/>
          </p:nvSpPr>
          <p:spPr bwMode="auto">
            <a:xfrm>
              <a:off x="192" y="3168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Rectangle 67"/>
            <p:cNvSpPr>
              <a:spLocks noChangeArrowheads="1"/>
            </p:cNvSpPr>
            <p:nvPr/>
          </p:nvSpPr>
          <p:spPr bwMode="auto">
            <a:xfrm>
              <a:off x="576" y="3168"/>
              <a:ext cx="192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CC33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Rectangle 68"/>
            <p:cNvSpPr>
              <a:spLocks noChangeArrowheads="1"/>
            </p:cNvSpPr>
            <p:nvPr/>
          </p:nvSpPr>
          <p:spPr bwMode="auto">
            <a:xfrm>
              <a:off x="0" y="3168"/>
              <a:ext cx="192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CC33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Rectangle 69"/>
            <p:cNvSpPr>
              <a:spLocks noChangeArrowheads="1"/>
            </p:cNvSpPr>
            <p:nvPr/>
          </p:nvSpPr>
          <p:spPr bwMode="auto">
            <a:xfrm>
              <a:off x="1728" y="3168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Rectangle 70"/>
            <p:cNvSpPr>
              <a:spLocks noChangeArrowheads="1"/>
            </p:cNvSpPr>
            <p:nvPr/>
          </p:nvSpPr>
          <p:spPr bwMode="auto">
            <a:xfrm>
              <a:off x="2112" y="3168"/>
              <a:ext cx="192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CC33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Rectangle 71"/>
            <p:cNvSpPr>
              <a:spLocks noChangeArrowheads="1"/>
            </p:cNvSpPr>
            <p:nvPr/>
          </p:nvSpPr>
          <p:spPr bwMode="auto">
            <a:xfrm>
              <a:off x="1536" y="3168"/>
              <a:ext cx="192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CC33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More Slits and Diffraction Gratings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5720" y="642918"/>
            <a:ext cx="63341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This process can be continued for more </a:t>
            </a:r>
            <a:r>
              <a:rPr lang="en-US" sz="2400" dirty="0" smtClean="0">
                <a:solidFill>
                  <a:schemeClr val="accent2"/>
                </a:solidFill>
              </a:rPr>
              <a:t>slits</a:t>
            </a:r>
          </a:p>
          <a:p>
            <a:pPr eaLnBrk="1" hangingPunct="1"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For 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 slits, every </a:t>
            </a:r>
            <a:r>
              <a:rPr lang="en-US" sz="2400" i="1" dirty="0">
                <a:solidFill>
                  <a:schemeClr val="accent2"/>
                </a:solidFill>
              </a:rPr>
              <a:t>N – </a:t>
            </a:r>
            <a:r>
              <a:rPr lang="en-US" sz="2400" dirty="0">
                <a:solidFill>
                  <a:schemeClr val="accent2"/>
                </a:solidFill>
              </a:rPr>
              <a:t>1’th band is </a:t>
            </a:r>
            <a:r>
              <a:rPr lang="en-US" sz="2400" dirty="0" smtClean="0">
                <a:solidFill>
                  <a:schemeClr val="accent2"/>
                </a:solidFill>
              </a:rPr>
              <a:t>bright</a:t>
            </a:r>
          </a:p>
          <a:p>
            <a:pPr eaLnBrk="1" hangingPunct="1"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For </a:t>
            </a:r>
            <a:r>
              <a:rPr lang="en-US" sz="2400" dirty="0">
                <a:solidFill>
                  <a:schemeClr val="accent2"/>
                </a:solidFill>
              </a:rPr>
              <a:t>large N, bands become very narrow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81000" y="1905000"/>
            <a:ext cx="3825875" cy="3124200"/>
            <a:chOff x="144" y="1200"/>
            <a:chExt cx="2892" cy="1968"/>
          </a:xfrm>
        </p:grpSpPr>
        <p:pic>
          <p:nvPicPr>
            <p:cNvPr id="6153" name="Picture 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1200"/>
              <a:ext cx="2892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4" name="Text Box 46"/>
            <p:cNvSpPr txBox="1">
              <a:spLocks noChangeArrowheads="1"/>
            </p:cNvSpPr>
            <p:nvPr/>
          </p:nvSpPr>
          <p:spPr bwMode="auto">
            <a:xfrm>
              <a:off x="1584" y="1296"/>
              <a:ext cx="672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chemeClr val="accent2"/>
                  </a:solidFill>
                  <a:sym typeface="Symbol" pitchFamily="18" charset="2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 = 8</a:t>
              </a:r>
              <a:r>
                <a:rPr lang="en-US" sz="2400" b="1">
                  <a:solidFill>
                    <a:schemeClr val="tx1"/>
                  </a:solidFill>
                  <a:sym typeface="Symbol" pitchFamily="18" charset="2"/>
                </a:rPr>
                <a:t/>
              </a:r>
              <a:br>
                <a:rPr lang="en-US" sz="2400" b="1">
                  <a:solidFill>
                    <a:schemeClr val="tx1"/>
                  </a:solidFill>
                  <a:sym typeface="Symbol" pitchFamily="18" charset="2"/>
                </a:rPr>
              </a:br>
              <a:r>
                <a:rPr lang="en-US" sz="2400" b="1" i="1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sz="2400" b="1">
                  <a:solidFill>
                    <a:srgbClr val="008000"/>
                  </a:solidFill>
                  <a:sym typeface="Symbol" pitchFamily="18" charset="2"/>
                </a:rPr>
                <a:t> = 16</a:t>
              </a:r>
              <a:r>
                <a:rPr lang="en-US" sz="2400" b="1">
                  <a:solidFill>
                    <a:schemeClr val="tx1"/>
                  </a:solidFill>
                  <a:sym typeface="Symbol" pitchFamily="18" charset="2"/>
                </a:rPr>
                <a:t/>
              </a:r>
              <a:br>
                <a:rPr lang="en-US" sz="2400" b="1">
                  <a:solidFill>
                    <a:schemeClr val="tx1"/>
                  </a:solidFill>
                  <a:sym typeface="Symbol" pitchFamily="18" charset="2"/>
                </a:rPr>
              </a:br>
              <a:r>
                <a:rPr lang="en-US" sz="2400" b="1" i="1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 = 32</a:t>
              </a:r>
              <a:endParaRPr lang="en-US" sz="2400" b="1" i="1">
                <a:solidFill>
                  <a:srgbClr val="FF0000"/>
                </a:solidFill>
                <a:sym typeface="Symbol" pitchFamily="18" charset="2"/>
              </a:endParaRPr>
            </a:p>
          </p:txBody>
        </p:sp>
      </p:grp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4500562" y="1891247"/>
            <a:ext cx="3857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9900CC"/>
                </a:solidFill>
                <a:latin typeface="Comic Sans MS" pitchFamily="66" charset="0"/>
              </a:rPr>
              <a:t>A device called a </a:t>
            </a:r>
            <a:r>
              <a:rPr lang="en-US" sz="2000" i="1" dirty="0">
                <a:solidFill>
                  <a:srgbClr val="9900CC"/>
                </a:solidFill>
                <a:latin typeface="Comic Sans MS" pitchFamily="66" charset="0"/>
              </a:rPr>
              <a:t>diffraction grating</a:t>
            </a:r>
            <a:r>
              <a:rPr lang="en-US" sz="2000" dirty="0">
                <a:solidFill>
                  <a:srgbClr val="9900CC"/>
                </a:solidFill>
                <a:latin typeface="Comic Sans MS" pitchFamily="66" charset="0"/>
              </a:rPr>
              <a:t> is just transparent with closely spaced regular lines on </a:t>
            </a:r>
            <a:r>
              <a:rPr lang="en-US" sz="2000" dirty="0" smtClean="0">
                <a:solidFill>
                  <a:srgbClr val="9900CC"/>
                </a:solidFill>
                <a:latin typeface="Comic Sans MS" pitchFamily="66" charset="0"/>
              </a:rPr>
              <a:t>it</a:t>
            </a:r>
            <a:endParaRPr lang="en-US" sz="2000" dirty="0">
              <a:solidFill>
                <a:srgbClr val="9900CC"/>
              </a:solidFill>
              <a:latin typeface="Comic Sans MS" pitchFamily="66" charset="0"/>
            </a:endParaRPr>
          </a:p>
        </p:txBody>
      </p:sp>
      <p:graphicFrame>
        <p:nvGraphicFramePr>
          <p:cNvPr id="8" name="Object 49"/>
          <p:cNvGraphicFramePr>
            <a:graphicFrameLocks noChangeAspect="1"/>
          </p:cNvGraphicFramePr>
          <p:nvPr/>
        </p:nvGraphicFramePr>
        <p:xfrm>
          <a:off x="4257146" y="3567114"/>
          <a:ext cx="1895740" cy="865187"/>
        </p:xfrm>
        <a:graphic>
          <a:graphicData uri="http://schemas.openxmlformats.org/presentationml/2006/ole">
            <p:oleObj spid="_x0000_s6146" name="Equation" r:id="rId4" imgW="926698" imgH="393529" progId="">
              <p:embed/>
            </p:oleObj>
          </a:graphicData>
        </a:graphic>
      </p:graphicFrame>
      <p:graphicFrame>
        <p:nvGraphicFramePr>
          <p:cNvPr id="9" name="Object 50"/>
          <p:cNvGraphicFramePr>
            <a:graphicFrameLocks noChangeAspect="1"/>
          </p:cNvGraphicFramePr>
          <p:nvPr/>
        </p:nvGraphicFramePr>
        <p:xfrm>
          <a:off x="6477000" y="3810000"/>
          <a:ext cx="2025386" cy="446088"/>
        </p:xfrm>
        <a:graphic>
          <a:graphicData uri="http://schemas.openxmlformats.org/presentationml/2006/ole">
            <p:oleObj spid="_x0000_s6147" name="Equation" r:id="rId5" imgW="990170" imgH="203112" progId="">
              <p:embed/>
            </p:oleObj>
          </a:graphicData>
        </a:graphic>
      </p:graphicFrame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571472" y="4919008"/>
            <a:ext cx="76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Diffraction gratings are another way to divide light into different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colors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More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accurate way of measuring wavelength than a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prism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Resolution of Diffraction Gratings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7158" y="857232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Note that the angle depends on the wavelength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With a finite number of slits, nearby wavelengths may overlap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826000" y="2273300"/>
            <a:ext cx="36195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9900CC"/>
                </a:solidFill>
                <a:latin typeface="Comic Sans MS" pitchFamily="66" charset="0"/>
              </a:rPr>
              <a:t>The width of the peaks is </a:t>
            </a:r>
            <a:r>
              <a:rPr lang="en-US" sz="2000" dirty="0" smtClean="0">
                <a:solidFill>
                  <a:srgbClr val="9900CC"/>
                </a:solidFill>
                <a:latin typeface="Comic Sans MS" pitchFamily="66" charset="0"/>
              </a:rPr>
              <a:t>about</a:t>
            </a:r>
          </a:p>
          <a:p>
            <a:pPr eaLnBrk="1" hangingPunct="1"/>
            <a:endParaRPr lang="en-US" sz="2000" dirty="0">
              <a:solidFill>
                <a:srgbClr val="9900CC"/>
              </a:solidFill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r>
              <a:rPr lang="en-US" sz="2000" dirty="0" smtClean="0">
                <a:solidFill>
                  <a:srgbClr val="9900CC"/>
                </a:solidFill>
                <a:latin typeface="Comic Sans MS" pitchFamily="66" charset="0"/>
              </a:rPr>
              <a:t>The </a:t>
            </a:r>
            <a:r>
              <a:rPr lang="en-US" sz="2000" dirty="0">
                <a:solidFill>
                  <a:srgbClr val="9900CC"/>
                </a:solidFill>
                <a:latin typeface="Comic Sans MS" pitchFamily="66" charset="0"/>
              </a:rPr>
              <a:t>difference between peaks is</a:t>
            </a:r>
          </a:p>
          <a:p>
            <a:pPr eaLnBrk="1" hangingPunct="1">
              <a:buFontTx/>
              <a:buChar char="•"/>
            </a:pPr>
            <a:endParaRPr lang="en-US" sz="2000" dirty="0">
              <a:solidFill>
                <a:srgbClr val="9900CC"/>
              </a:solidFill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r>
              <a:rPr lang="en-US" sz="2000" dirty="0" smtClean="0">
                <a:solidFill>
                  <a:srgbClr val="9900CC"/>
                </a:solidFill>
                <a:latin typeface="Comic Sans MS" pitchFamily="66" charset="0"/>
              </a:rPr>
              <a:t>We </a:t>
            </a:r>
            <a:r>
              <a:rPr lang="en-US" sz="2000" dirty="0">
                <a:solidFill>
                  <a:srgbClr val="9900CC"/>
                </a:solidFill>
                <a:latin typeface="Comic Sans MS" pitchFamily="66" charset="0"/>
              </a:rPr>
              <a:t>can distinguish two peaks if: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7143768" y="785794"/>
          <a:ext cx="1714512" cy="1625600"/>
        </p:xfrm>
        <a:graphic>
          <a:graphicData uri="http://schemas.openxmlformats.org/presentationml/2006/ole">
            <p:oleObj spid="_x0000_s7170" name="Equation" r:id="rId3" imgW="799753" imgH="812447" progId="">
              <p:embed/>
            </p:oleObj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6072188" y="2714625"/>
          <a:ext cx="1379537" cy="693738"/>
        </p:xfrm>
        <a:graphic>
          <a:graphicData uri="http://schemas.openxmlformats.org/presentationml/2006/ole">
            <p:oleObj spid="_x0000_s7171" name="Equation" r:id="rId4" imgW="939392" imgH="393529" progId="">
              <p:embed/>
            </p:oleObj>
          </a:graphicData>
        </a:graphic>
      </p:graphicFrame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057401"/>
            <a:ext cx="3825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2285984" y="2428868"/>
            <a:ext cx="88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solidFill>
                  <a:schemeClr val="tx1"/>
                </a:solidFill>
                <a:sym typeface="Symbol" pitchFamily="18" charset="2"/>
              </a:rPr>
              <a:t>N</a:t>
            </a:r>
            <a:r>
              <a:rPr lang="en-US" b="1" dirty="0">
                <a:solidFill>
                  <a:schemeClr val="tx1"/>
                </a:solidFill>
                <a:sym typeface="Symbol" pitchFamily="18" charset="2"/>
              </a:rPr>
              <a:t> = 8</a:t>
            </a:r>
            <a:endParaRPr lang="en-US" b="1" i="1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3111500" y="2209801"/>
            <a:ext cx="88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</a:t>
            </a:r>
            <a:b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</a:br>
            <a:r>
              <a:rPr lang="en-US" sz="2000" b="1" dirty="0">
                <a:solidFill>
                  <a:schemeClr val="tx1"/>
                </a:solidFill>
                <a:sym typeface="Symbol" pitchFamily="18" charset="2"/>
              </a:rPr>
              <a:t>1.1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</a:t>
            </a:r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6000760" y="3500438"/>
          <a:ext cx="1544638" cy="658812"/>
        </p:xfrm>
        <a:graphic>
          <a:graphicData uri="http://schemas.openxmlformats.org/presentationml/2006/ole">
            <p:oleObj spid="_x0000_s7172" name="Equation" r:id="rId6" imgW="1180588" imgH="418918" progId="">
              <p:embed/>
            </p:oleObj>
          </a:graphicData>
        </a:graphic>
      </p:graphicFrame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4500570"/>
            <a:ext cx="4762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This quantity (</a:t>
            </a:r>
            <a:r>
              <a:rPr lang="en-US" sz="2000" i="1" dirty="0" err="1">
                <a:solidFill>
                  <a:srgbClr val="FF0000"/>
                </a:solidFill>
                <a:latin typeface="Comic Sans MS" pitchFamily="66" charset="0"/>
              </a:rPr>
              <a:t>mN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) is called the</a:t>
            </a:r>
            <a:br>
              <a:rPr lang="en-US" sz="2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000" i="1" dirty="0">
                <a:solidFill>
                  <a:srgbClr val="FF0000"/>
                </a:solidFill>
                <a:latin typeface="Comic Sans MS" pitchFamily="66" charset="0"/>
              </a:rPr>
              <a:t>resolving power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Even if </a:t>
            </a:r>
            <a:r>
              <a:rPr lang="en-US" sz="2000" i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is very large, effectively </a:t>
            </a:r>
            <a:r>
              <a:rPr lang="en-US" sz="2000" i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is how many slits the light beam actually falls on</a:t>
            </a:r>
          </a:p>
        </p:txBody>
      </p:sp>
      <p:graphicFrame>
        <p:nvGraphicFramePr>
          <p:cNvPr id="12" name="Object 18"/>
          <p:cNvGraphicFramePr>
            <a:graphicFrameLocks noChangeAspect="1"/>
          </p:cNvGraphicFramePr>
          <p:nvPr/>
        </p:nvGraphicFramePr>
        <p:xfrm>
          <a:off x="4929190" y="4857760"/>
          <a:ext cx="1502833" cy="838200"/>
        </p:xfrm>
        <a:graphic>
          <a:graphicData uri="http://schemas.openxmlformats.org/presentationml/2006/ole">
            <p:oleObj spid="_x0000_s7173" name="Equation" r:id="rId7" imgW="901309" imgH="418918" progId="">
              <p:embed/>
            </p:oleObj>
          </a:graphicData>
        </a:graphic>
      </p:graphicFrame>
      <p:graphicFrame>
        <p:nvGraphicFramePr>
          <p:cNvPr id="13" name="Object 19"/>
          <p:cNvGraphicFramePr>
            <a:graphicFrameLocks noChangeAspect="1"/>
          </p:cNvGraphicFramePr>
          <p:nvPr/>
        </p:nvGraphicFramePr>
        <p:xfrm>
          <a:off x="6929454" y="4857760"/>
          <a:ext cx="1058333" cy="787400"/>
        </p:xfrm>
        <a:graphic>
          <a:graphicData uri="http://schemas.openxmlformats.org/presentationml/2006/ole">
            <p:oleObj spid="_x0000_s7174" name="Equation" r:id="rId8" imgW="634725" imgH="3935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Reflection and Phase Shift</a:t>
            </a:r>
          </a:p>
        </p:txBody>
      </p:sp>
      <p:pic>
        <p:nvPicPr>
          <p:cNvPr id="3" name="Picture 23" descr="indexdow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1167" y="4724401"/>
            <a:ext cx="3175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ndexu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0167" y="2667001"/>
            <a:ext cx="317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reflectedwav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5167" y="781050"/>
            <a:ext cx="3175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937500" y="2454276"/>
            <a:ext cx="1016000" cy="1733550"/>
            <a:chOff x="4608" y="1680"/>
            <a:chExt cx="768" cy="1092"/>
          </a:xfrm>
        </p:grpSpPr>
        <p:sp>
          <p:nvSpPr>
            <p:cNvPr id="22544" name="AutoShape 8"/>
            <p:cNvSpPr>
              <a:spLocks noChangeArrowheads="1"/>
            </p:cNvSpPr>
            <p:nvPr/>
          </p:nvSpPr>
          <p:spPr bwMode="auto">
            <a:xfrm>
              <a:off x="4896" y="1680"/>
              <a:ext cx="192" cy="384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545" name="Text Box 10"/>
            <p:cNvSpPr txBox="1">
              <a:spLocks noChangeArrowheads="1"/>
            </p:cNvSpPr>
            <p:nvPr/>
          </p:nvSpPr>
          <p:spPr bwMode="auto">
            <a:xfrm>
              <a:off x="4608" y="2016"/>
              <a:ext cx="768" cy="7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ym typeface="Symbol" pitchFamily="18" charset="2"/>
                </a:rPr>
                <a:t></a:t>
              </a:r>
              <a:r>
                <a:rPr lang="en-US" sz="2400"/>
                <a:t> phase shift</a:t>
              </a: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7500" y="990600"/>
            <a:ext cx="5270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When you reflect off of a mirror, the reflected wave must cancel the incoming wave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It has a  phase shift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32833" y="2620964"/>
            <a:ext cx="452966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When you go from a low index of refraction medium to a  high one, some of the wave is reflected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It 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also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 has a  phase shift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355167" y="3733800"/>
            <a:ext cx="1905000" cy="990600"/>
            <a:chOff x="3024" y="2352"/>
            <a:chExt cx="1440" cy="624"/>
          </a:xfrm>
        </p:grpSpPr>
        <p:sp>
          <p:nvSpPr>
            <p:cNvPr id="22542" name="AutoShape 15"/>
            <p:cNvSpPr>
              <a:spLocks noChangeArrowheads="1"/>
            </p:cNvSpPr>
            <p:nvPr/>
          </p:nvSpPr>
          <p:spPr bwMode="auto">
            <a:xfrm>
              <a:off x="3648" y="2352"/>
              <a:ext cx="192" cy="384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900CC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543" name="Text Box 16"/>
            <p:cNvSpPr txBox="1">
              <a:spLocks noChangeArrowheads="1"/>
            </p:cNvSpPr>
            <p:nvPr/>
          </p:nvSpPr>
          <p:spPr bwMode="auto">
            <a:xfrm>
              <a:off x="3024" y="2688"/>
              <a:ext cx="1440" cy="288"/>
            </a:xfrm>
            <a:prstGeom prst="rect">
              <a:avLst/>
            </a:prstGeom>
            <a:solidFill>
              <a:srgbClr val="9900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ym typeface="Symbol" pitchFamily="18" charset="2"/>
                </a:rPr>
                <a:t></a:t>
              </a:r>
              <a:r>
                <a:rPr lang="en-US" sz="2400"/>
                <a:t> phase shift</a:t>
              </a:r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54000" y="4754564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When you go from a high index of refraction medium to a  low one, some of the wave is reflected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This has a 0 phase shift</a:t>
            </a: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736167" y="5562600"/>
            <a:ext cx="1905000" cy="990600"/>
            <a:chOff x="3024" y="2352"/>
            <a:chExt cx="1440" cy="624"/>
          </a:xfrm>
        </p:grpSpPr>
        <p:sp>
          <p:nvSpPr>
            <p:cNvPr id="22540" name="AutoShape 21"/>
            <p:cNvSpPr>
              <a:spLocks noChangeArrowheads="1"/>
            </p:cNvSpPr>
            <p:nvPr/>
          </p:nvSpPr>
          <p:spPr bwMode="auto">
            <a:xfrm>
              <a:off x="3648" y="2352"/>
              <a:ext cx="192" cy="384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541" name="Text Box 22"/>
            <p:cNvSpPr txBox="1">
              <a:spLocks noChangeArrowheads="1"/>
            </p:cNvSpPr>
            <p:nvPr/>
          </p:nvSpPr>
          <p:spPr bwMode="auto">
            <a:xfrm>
              <a:off x="3024" y="2688"/>
              <a:ext cx="1440" cy="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ym typeface="Symbol" pitchFamily="18" charset="2"/>
                </a:rPr>
                <a:t>0</a:t>
              </a:r>
              <a:r>
                <a:rPr lang="en-US" sz="2400"/>
                <a:t> phase shift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0" y="139463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Interference From Thin Films</a:t>
            </a:r>
          </a:p>
        </p:txBody>
      </p:sp>
      <p:sp>
        <p:nvSpPr>
          <p:cNvPr id="16391" name="Rectangle 3" descr="Water droplets"/>
          <p:cNvSpPr>
            <a:spLocks noChangeArrowheads="1"/>
          </p:cNvSpPr>
          <p:nvPr/>
        </p:nvSpPr>
        <p:spPr bwMode="auto">
          <a:xfrm>
            <a:off x="6621198" y="965200"/>
            <a:ext cx="698500" cy="1828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5605198" y="1727200"/>
            <a:ext cx="101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96698" y="965200"/>
            <a:ext cx="622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Suppose we go through a thin soap film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Index goes up then down</a:t>
            </a:r>
          </a:p>
          <a:p>
            <a:pPr eaLnBrk="1" hangingPunct="1"/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Front surface: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Phase shift of 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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from reflection (low-high)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Back surface: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Phase shift of 2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t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/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 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from traveling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Phase shift of 0 from reflection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Phase shift of 2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t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/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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from traveling</a:t>
            </a:r>
          </a:p>
          <a:p>
            <a:pPr eaLnBrk="1" hangingPunct="1"/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Total phase shift between two reflected waves: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Weak reflection when odd times 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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Strong reflection when even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Same results for index down then up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00"/>
                </a:solidFill>
                <a:sym typeface="Symbol" pitchFamily="18" charset="2"/>
              </a:rPr>
              <a:t>Opposite for: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00"/>
                </a:solidFill>
                <a:sym typeface="Symbol" pitchFamily="18" charset="2"/>
              </a:rPr>
              <a:t>Index up, then up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00"/>
                </a:solidFill>
                <a:sym typeface="Symbol" pitchFamily="18" charset="2"/>
              </a:rPr>
              <a:t>Index down, then down</a:t>
            </a:r>
          </a:p>
        </p:txBody>
      </p:sp>
      <p:sp>
        <p:nvSpPr>
          <p:cNvPr id="6" name="Line 39"/>
          <p:cNvSpPr>
            <a:spLocks noChangeShapeType="1"/>
          </p:cNvSpPr>
          <p:nvPr/>
        </p:nvSpPr>
        <p:spPr bwMode="auto">
          <a:xfrm flipV="1">
            <a:off x="5732198" y="1879600"/>
            <a:ext cx="889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41"/>
          <p:cNvSpPr>
            <a:spLocks noChangeShapeType="1"/>
          </p:cNvSpPr>
          <p:nvPr/>
        </p:nvSpPr>
        <p:spPr bwMode="auto">
          <a:xfrm>
            <a:off x="6621198" y="2336800"/>
            <a:ext cx="6985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Text Box 45"/>
          <p:cNvSpPr txBox="1">
            <a:spLocks noChangeArrowheads="1"/>
          </p:cNvSpPr>
          <p:nvPr/>
        </p:nvSpPr>
        <p:spPr bwMode="auto">
          <a:xfrm>
            <a:off x="6621198" y="2336800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  <a:sym typeface="Symbol" pitchFamily="18" charset="2"/>
              </a:rPr>
              <a:t>t</a:t>
            </a:r>
          </a:p>
        </p:txBody>
      </p:sp>
      <p:graphicFrame>
        <p:nvGraphicFramePr>
          <p:cNvPr id="9" name="Object 46"/>
          <p:cNvGraphicFramePr>
            <a:graphicFrameLocks noChangeAspect="1"/>
          </p:cNvGraphicFramePr>
          <p:nvPr/>
        </p:nvGraphicFramePr>
        <p:xfrm>
          <a:off x="7072330" y="3714752"/>
          <a:ext cx="1270000" cy="787400"/>
        </p:xfrm>
        <a:graphic>
          <a:graphicData uri="http://schemas.openxmlformats.org/presentationml/2006/ole">
            <p:oleObj spid="_x0000_s8194" name="Equation" r:id="rId4" imgW="761669" imgH="393529" progId="">
              <p:embed/>
            </p:oleObj>
          </a:graphicData>
        </a:graphic>
      </p:graphicFrame>
      <p:graphicFrame>
        <p:nvGraphicFramePr>
          <p:cNvPr id="10" name="Object 47"/>
          <p:cNvGraphicFramePr>
            <a:graphicFrameLocks noChangeAspect="1"/>
          </p:cNvGraphicFramePr>
          <p:nvPr/>
        </p:nvGraphicFramePr>
        <p:xfrm>
          <a:off x="6215074" y="4572008"/>
          <a:ext cx="2476500" cy="787400"/>
        </p:xfrm>
        <a:graphic>
          <a:graphicData uri="http://schemas.openxmlformats.org/presentationml/2006/ole">
            <p:oleObj spid="_x0000_s8195" name="Equation" r:id="rId5" imgW="1485900" imgH="393700" progId="">
              <p:embed/>
            </p:oleObj>
          </a:graphicData>
        </a:graphic>
      </p:graphicFrame>
      <p:graphicFrame>
        <p:nvGraphicFramePr>
          <p:cNvPr id="11" name="Object 49"/>
          <p:cNvGraphicFramePr>
            <a:graphicFrameLocks noChangeAspect="1"/>
          </p:cNvGraphicFramePr>
          <p:nvPr/>
        </p:nvGraphicFramePr>
        <p:xfrm>
          <a:off x="6500826" y="5572140"/>
          <a:ext cx="1206500" cy="457200"/>
        </p:xfrm>
        <a:graphic>
          <a:graphicData uri="http://schemas.openxmlformats.org/presentationml/2006/ole">
            <p:oleObj spid="_x0000_s8196" name="Equation" r:id="rId6" imgW="723586" imgH="228501" progId="">
              <p:embed/>
            </p:oleObj>
          </a:graphicData>
        </a:graphic>
      </p:graphicFrame>
      <p:graphicFrame>
        <p:nvGraphicFramePr>
          <p:cNvPr id="12" name="Object 50"/>
          <p:cNvGraphicFramePr>
            <a:graphicFrameLocks noChangeAspect="1"/>
          </p:cNvGraphicFramePr>
          <p:nvPr/>
        </p:nvGraphicFramePr>
        <p:xfrm>
          <a:off x="6500826" y="6143644"/>
          <a:ext cx="1841500" cy="508000"/>
        </p:xfrm>
        <a:graphic>
          <a:graphicData uri="http://schemas.openxmlformats.org/presentationml/2006/ole">
            <p:oleObj spid="_x0000_s8197" name="Equation" r:id="rId7" imgW="1104900" imgH="254000" progId="">
              <p:embed/>
            </p:oleObj>
          </a:graphicData>
        </a:graphic>
      </p:graphicFrame>
      <p:sp>
        <p:nvSpPr>
          <p:cNvPr id="13" name="Line 51"/>
          <p:cNvSpPr>
            <a:spLocks noChangeShapeType="1"/>
          </p:cNvSpPr>
          <p:nvPr/>
        </p:nvSpPr>
        <p:spPr bwMode="auto">
          <a:xfrm>
            <a:off x="6621198" y="1727200"/>
            <a:ext cx="698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52"/>
          <p:cNvSpPr>
            <a:spLocks noChangeShapeType="1"/>
          </p:cNvSpPr>
          <p:nvPr/>
        </p:nvSpPr>
        <p:spPr bwMode="auto">
          <a:xfrm>
            <a:off x="5732198" y="1955800"/>
            <a:ext cx="15875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4857752" y="5786454"/>
            <a:ext cx="1333500" cy="762000"/>
            <a:chOff x="2208" y="3504"/>
            <a:chExt cx="1008" cy="480"/>
          </a:xfrm>
        </p:grpSpPr>
        <p:sp>
          <p:nvSpPr>
            <p:cNvPr id="16400" name="Arc 54"/>
            <p:cNvSpPr>
              <a:spLocks/>
            </p:cNvSpPr>
            <p:nvPr/>
          </p:nvSpPr>
          <p:spPr bwMode="auto">
            <a:xfrm flipH="1">
              <a:off x="2976" y="3504"/>
              <a:ext cx="240" cy="480"/>
            </a:xfrm>
            <a:custGeom>
              <a:avLst/>
              <a:gdLst>
                <a:gd name="T0" fmla="*/ 0 w 21600"/>
                <a:gd name="T1" fmla="*/ 0 h 43184"/>
                <a:gd name="T2" fmla="*/ 0 w 21600"/>
                <a:gd name="T3" fmla="*/ 0 h 43184"/>
                <a:gd name="T4" fmla="*/ 0 w 21600"/>
                <a:gd name="T5" fmla="*/ 0 h 431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4"/>
                <a:gd name="T11" fmla="*/ 21600 w 21600"/>
                <a:gd name="T12" fmla="*/ 43184 h 43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06"/>
                    <a:pt x="12427" y="42738"/>
                    <a:pt x="830" y="43184"/>
                  </a:cubicBezTo>
                </a:path>
                <a:path w="21600" h="4318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06"/>
                    <a:pt x="12427" y="42738"/>
                    <a:pt x="830" y="4318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01" name="AutoShape 55"/>
            <p:cNvSpPr>
              <a:spLocks/>
            </p:cNvSpPr>
            <p:nvPr/>
          </p:nvSpPr>
          <p:spPr bwMode="auto">
            <a:xfrm>
              <a:off x="2208" y="3504"/>
              <a:ext cx="240" cy="480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Line 56"/>
            <p:cNvSpPr>
              <a:spLocks noChangeShapeType="1"/>
            </p:cNvSpPr>
            <p:nvPr/>
          </p:nvSpPr>
          <p:spPr bwMode="auto">
            <a:xfrm>
              <a:off x="2400" y="3744"/>
              <a:ext cx="57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Applications of Thin Films Interference</a:t>
            </a:r>
          </a:p>
        </p:txBody>
      </p:sp>
      <p:sp>
        <p:nvSpPr>
          <p:cNvPr id="17413" name="Rectangle 3" descr="Water droplets"/>
          <p:cNvSpPr>
            <a:spLocks noChangeArrowheads="1"/>
          </p:cNvSpPr>
          <p:nvPr/>
        </p:nvSpPr>
        <p:spPr bwMode="auto">
          <a:xfrm>
            <a:off x="7072330" y="785794"/>
            <a:ext cx="698500" cy="1828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4"/>
          <p:cNvSpPr>
            <a:spLocks noChangeShapeType="1"/>
          </p:cNvSpPr>
          <p:nvPr/>
        </p:nvSpPr>
        <p:spPr bwMode="auto">
          <a:xfrm>
            <a:off x="6215074" y="1500174"/>
            <a:ext cx="88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5000" y="762000"/>
            <a:ext cx="622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What if the light isn’t monochromatic?</a:t>
            </a:r>
            <a:endParaRPr lang="en-US" sz="2400">
              <a:solidFill>
                <a:srgbClr val="990000"/>
              </a:solidFill>
              <a:sym typeface="Symbol" pitchFamily="18" charset="2"/>
            </a:endParaRPr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>
            <a:off x="6176687" y="1643050"/>
            <a:ext cx="889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>
            <a:off x="7072330" y="1928802"/>
            <a:ext cx="6985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7072330" y="1928802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chemeClr val="tx1"/>
                </a:solidFill>
                <a:sym typeface="Symbol" pitchFamily="18" charset="2"/>
              </a:rPr>
              <a:t>d</a:t>
            </a:r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>
            <a:off x="7072330" y="1500174"/>
            <a:ext cx="698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>
            <a:off x="6143636" y="1785926"/>
            <a:ext cx="15875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410" name="Object 19"/>
          <p:cNvGraphicFramePr>
            <a:graphicFrameLocks noChangeAspect="1"/>
          </p:cNvGraphicFramePr>
          <p:nvPr/>
        </p:nvGraphicFramePr>
        <p:xfrm>
          <a:off x="902229" y="1295400"/>
          <a:ext cx="1206500" cy="457200"/>
        </p:xfrm>
        <a:graphic>
          <a:graphicData uri="http://schemas.openxmlformats.org/presentationml/2006/ole">
            <p:oleObj spid="_x0000_s9218" name="Equation" r:id="rId4" imgW="723586" imgH="228501" progId="">
              <p:embed/>
            </p:oleObj>
          </a:graphicData>
        </a:graphic>
      </p:graphicFrame>
      <p:graphicFrame>
        <p:nvGraphicFramePr>
          <p:cNvPr id="17411" name="Object 20"/>
          <p:cNvGraphicFramePr>
            <a:graphicFrameLocks noChangeAspect="1"/>
          </p:cNvGraphicFramePr>
          <p:nvPr/>
        </p:nvGraphicFramePr>
        <p:xfrm>
          <a:off x="2655094" y="1295400"/>
          <a:ext cx="1841500" cy="508000"/>
        </p:xfrm>
        <a:graphic>
          <a:graphicData uri="http://schemas.openxmlformats.org/presentationml/2006/ole">
            <p:oleObj spid="_x0000_s9219" name="Equation" r:id="rId5" imgW="1104900" imgH="254000" progId="">
              <p:embed/>
            </p:oleObj>
          </a:graphicData>
        </a:graphic>
      </p:graphicFrame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0" y="1928802"/>
            <a:ext cx="622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8000"/>
                </a:solidFill>
                <a:latin typeface="Comic Sans MS" pitchFamily="66" charset="0"/>
              </a:rPr>
              <a:t>Some wavelengths are enhanced, others are not</a:t>
            </a:r>
          </a:p>
          <a:p>
            <a:pPr lvl="1" eaLnBrk="1" hangingPunct="1">
              <a:buFontTx/>
              <a:buChar char="•"/>
            </a:pPr>
            <a:r>
              <a:rPr lang="en-US" sz="2000" dirty="0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Soap bubbles</a:t>
            </a:r>
          </a:p>
          <a:p>
            <a:pPr lvl="1" eaLnBrk="1" hangingPunct="1">
              <a:buFontTx/>
              <a:buChar char="•"/>
            </a:pPr>
            <a:r>
              <a:rPr lang="en-US" sz="2000" dirty="0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Oil on water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Newton’s rings: convex lens on flat glass plate</a:t>
            </a:r>
          </a:p>
          <a:p>
            <a:pPr lvl="1" eaLnBrk="1" hangingPunct="1">
              <a:buFontTx/>
              <a:buChar char="•"/>
            </a:pPr>
            <a:r>
              <a:rPr lang="en-US" sz="2000" dirty="0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Air gap changes thickness in circular pattern</a:t>
            </a:r>
          </a:p>
          <a:p>
            <a:pPr lvl="1" eaLnBrk="1" hangingPunct="1">
              <a:buFontTx/>
              <a:buChar char="•"/>
            </a:pPr>
            <a:r>
              <a:rPr lang="en-US" sz="2000" dirty="0">
                <a:solidFill>
                  <a:srgbClr val="008000"/>
                </a:solidFill>
                <a:latin typeface="Comic Sans MS" pitchFamily="66" charset="0"/>
                <a:sym typeface="Symbol" pitchFamily="18" charset="2"/>
              </a:rPr>
              <a:t>Alternating light/dark regions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096000" y="3962402"/>
            <a:ext cx="2413000" cy="2049463"/>
            <a:chOff x="3936" y="2592"/>
            <a:chExt cx="1824" cy="1291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 rot="5400000">
              <a:off x="4680" y="1848"/>
              <a:ext cx="336" cy="1824"/>
              <a:chOff x="3024" y="528"/>
              <a:chExt cx="288" cy="1104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auto">
              <a:xfrm>
                <a:off x="3024" y="528"/>
                <a:ext cx="144" cy="1104"/>
              </a:xfrm>
              <a:custGeom>
                <a:avLst/>
                <a:gdLst>
                  <a:gd name="T0" fmla="*/ 192 w 192"/>
                  <a:gd name="T1" fmla="*/ 0 h 1104"/>
                  <a:gd name="T2" fmla="*/ 0 w 192"/>
                  <a:gd name="T3" fmla="*/ 576 h 1104"/>
                  <a:gd name="T4" fmla="*/ 192 w 192"/>
                  <a:gd name="T5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104">
                    <a:moveTo>
                      <a:pt x="192" y="0"/>
                    </a:moveTo>
                    <a:cubicBezTo>
                      <a:pt x="96" y="196"/>
                      <a:pt x="0" y="392"/>
                      <a:pt x="0" y="576"/>
                    </a:cubicBezTo>
                    <a:cubicBezTo>
                      <a:pt x="0" y="760"/>
                      <a:pt x="96" y="932"/>
                      <a:pt x="192" y="1104"/>
                    </a:cubicBezTo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50000">
                    <a:srgbClr val="CCFFFF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 flipH="1">
                <a:off x="3168" y="528"/>
                <a:ext cx="144" cy="1104"/>
              </a:xfrm>
              <a:custGeom>
                <a:avLst/>
                <a:gdLst>
                  <a:gd name="T0" fmla="*/ 192 w 192"/>
                  <a:gd name="T1" fmla="*/ 0 h 1104"/>
                  <a:gd name="T2" fmla="*/ 0 w 192"/>
                  <a:gd name="T3" fmla="*/ 576 h 1104"/>
                  <a:gd name="T4" fmla="*/ 192 w 192"/>
                  <a:gd name="T5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104">
                    <a:moveTo>
                      <a:pt x="192" y="0"/>
                    </a:moveTo>
                    <a:cubicBezTo>
                      <a:pt x="96" y="196"/>
                      <a:pt x="0" y="392"/>
                      <a:pt x="0" y="576"/>
                    </a:cubicBezTo>
                    <a:cubicBezTo>
                      <a:pt x="0" y="760"/>
                      <a:pt x="96" y="932"/>
                      <a:pt x="192" y="1104"/>
                    </a:cubicBezTo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50000">
                    <a:srgbClr val="CCFFFF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3936" y="2928"/>
              <a:ext cx="1824" cy="33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CCFFFF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7" name="Line 28"/>
            <p:cNvSpPr>
              <a:spLocks noChangeShapeType="1"/>
            </p:cNvSpPr>
            <p:nvPr/>
          </p:nvSpPr>
          <p:spPr bwMode="auto">
            <a:xfrm flipH="1" flipV="1">
              <a:off x="4800" y="2928"/>
              <a:ext cx="28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Text Box 29"/>
            <p:cNvSpPr txBox="1">
              <a:spLocks noChangeArrowheads="1"/>
            </p:cNvSpPr>
            <p:nvPr/>
          </p:nvSpPr>
          <p:spPr bwMode="auto">
            <a:xfrm>
              <a:off x="4704" y="3360"/>
              <a:ext cx="8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  <a:sym typeface="Symbol" pitchFamily="18" charset="2"/>
                </a:rPr>
                <a:t>narrow air gap</a:t>
              </a:r>
            </a:p>
          </p:txBody>
        </p:sp>
      </p:grpSp>
      <p:pic>
        <p:nvPicPr>
          <p:cNvPr id="21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143380"/>
            <a:ext cx="23177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143380"/>
            <a:ext cx="2825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Michelson Interferometer</a:t>
            </a: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3873500" y="3276600"/>
            <a:ext cx="1270000" cy="381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>
                <a:solidFill>
                  <a:schemeClr val="tx1"/>
                </a:solidFill>
              </a:rPr>
              <a:t>Laser</a:t>
            </a: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H="1">
            <a:off x="6286500" y="3200400"/>
            <a:ext cx="5080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6223000" y="1295400"/>
            <a:ext cx="635000" cy="76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 rot="5400000">
            <a:off x="7969250" y="3549650"/>
            <a:ext cx="762000" cy="635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5660268" y="3929066"/>
            <a:ext cx="1865334" cy="646331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</a:rPr>
              <a:t>Detector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7429500" y="1752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Mirrors</a:t>
            </a: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8255000" y="2286000"/>
            <a:ext cx="635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H="1" flipV="1">
            <a:off x="6858000" y="1371600"/>
            <a:ext cx="63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 flipH="1">
            <a:off x="6985000" y="2209800"/>
            <a:ext cx="6985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5143500" y="3505200"/>
            <a:ext cx="3175000" cy="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33"/>
          <p:cNvSpPr>
            <a:spLocks noChangeShapeType="1"/>
          </p:cNvSpPr>
          <p:nvPr/>
        </p:nvSpPr>
        <p:spPr bwMode="auto">
          <a:xfrm>
            <a:off x="6604000" y="3429000"/>
            <a:ext cx="1714500" cy="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 rot="5400000">
            <a:off x="5575300" y="2400300"/>
            <a:ext cx="2057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35"/>
          <p:cNvSpPr>
            <a:spLocks noChangeShapeType="1"/>
          </p:cNvSpPr>
          <p:nvPr/>
        </p:nvSpPr>
        <p:spPr bwMode="auto">
          <a:xfrm rot="5400000">
            <a:off x="6375400" y="3657600"/>
            <a:ext cx="457200" cy="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36"/>
          <p:cNvSpPr>
            <a:spLocks noChangeShapeType="1"/>
          </p:cNvSpPr>
          <p:nvPr/>
        </p:nvSpPr>
        <p:spPr bwMode="auto">
          <a:xfrm flipV="1">
            <a:off x="5143500" y="3429000"/>
            <a:ext cx="14605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 rot="5400000">
            <a:off x="5283200" y="2628900"/>
            <a:ext cx="2514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1079500" y="1066800"/>
            <a:ext cx="622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Interference easy to measure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Can see much smaller than one wavelength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LIGO, state of the art, can see 10</a:t>
            </a:r>
            <a:r>
              <a:rPr lang="en-US" sz="2400" baseline="30000">
                <a:solidFill>
                  <a:srgbClr val="008000"/>
                </a:solidFill>
                <a:sym typeface="Symbol" pitchFamily="18" charset="2"/>
              </a:rPr>
              <a:t>-15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m!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17500" y="2509839"/>
            <a:ext cx="3175000" cy="2600325"/>
            <a:chOff x="192" y="2592"/>
            <a:chExt cx="2400" cy="1638"/>
          </a:xfrm>
        </p:grpSpPr>
        <p:pic>
          <p:nvPicPr>
            <p:cNvPr id="23572" name="Picture 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592"/>
              <a:ext cx="2184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3" name="Rectangle 41"/>
            <p:cNvSpPr>
              <a:spLocks noChangeArrowheads="1"/>
            </p:cNvSpPr>
            <p:nvPr/>
          </p:nvSpPr>
          <p:spPr bwMode="auto">
            <a:xfrm>
              <a:off x="192" y="2640"/>
              <a:ext cx="240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ctr"/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Hanford, Washington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Crystal Scattering of X-rays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762000"/>
            <a:ext cx="6032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Mysterious rays were discovered by </a:t>
            </a:r>
            <a:r>
              <a:rPr lang="en-US" sz="2400" dirty="0" err="1">
                <a:solidFill>
                  <a:schemeClr val="accent2"/>
                </a:solidFill>
                <a:sym typeface="Symbol" pitchFamily="18" charset="2"/>
              </a:rPr>
              <a:t>Röntgen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 in 1895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Suspected to be short-wavelength EM waves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Order 1-0.1 nm wavelength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Scattered </a:t>
            </a:r>
            <a:r>
              <a:rPr lang="en-US" sz="2400" i="1" dirty="0">
                <a:solidFill>
                  <a:schemeClr val="accent2"/>
                </a:solidFill>
                <a:sym typeface="Symbol" pitchFamily="18" charset="2"/>
              </a:rPr>
              <a:t>very weakly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 off of atoms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Bragg, 1912, measured wavelength accurately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0" y="1066800"/>
            <a:ext cx="154119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5500" y="4800600"/>
            <a:ext cx="4064000" cy="1905000"/>
            <a:chOff x="432" y="3024"/>
            <a:chExt cx="3072" cy="120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32" y="3024"/>
              <a:ext cx="1056" cy="1200"/>
              <a:chOff x="432" y="3024"/>
              <a:chExt cx="1056" cy="1200"/>
            </a:xfrm>
          </p:grpSpPr>
          <p:sp>
            <p:nvSpPr>
              <p:cNvPr id="18491" name="Oval 7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2" name="Oval 8"/>
              <p:cNvSpPr>
                <a:spLocks noChangeArrowheads="1"/>
              </p:cNvSpPr>
              <p:nvPr/>
            </p:nvSpPr>
            <p:spPr bwMode="auto">
              <a:xfrm>
                <a:off x="768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Oval 9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4" name="Oval 10"/>
              <p:cNvSpPr>
                <a:spLocks noChangeArrowheads="1"/>
              </p:cNvSpPr>
              <p:nvPr/>
            </p:nvSpPr>
            <p:spPr bwMode="auto">
              <a:xfrm>
                <a:off x="1440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5" name="Oval 1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6" name="Oval 12"/>
              <p:cNvSpPr>
                <a:spLocks noChangeArrowheads="1"/>
              </p:cNvSpPr>
              <p:nvPr/>
            </p:nvSpPr>
            <p:spPr bwMode="auto">
              <a:xfrm>
                <a:off x="768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Oval 13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Oval 14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9" name="Oval 15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0" name="Oval 16"/>
              <p:cNvSpPr>
                <a:spLocks noChangeArrowheads="1"/>
              </p:cNvSpPr>
              <p:nvPr/>
            </p:nvSpPr>
            <p:spPr bwMode="auto">
              <a:xfrm>
                <a:off x="768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1" name="Oval 17"/>
              <p:cNvSpPr>
                <a:spLocks noChangeArrowheads="1"/>
              </p:cNvSpPr>
              <p:nvPr/>
            </p:nvSpPr>
            <p:spPr bwMode="auto">
              <a:xfrm>
                <a:off x="1104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2" name="Oval 18"/>
              <p:cNvSpPr>
                <a:spLocks noChangeArrowheads="1"/>
              </p:cNvSpPr>
              <p:nvPr/>
            </p:nvSpPr>
            <p:spPr bwMode="auto">
              <a:xfrm>
                <a:off x="1440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Oval 19"/>
              <p:cNvSpPr>
                <a:spLocks noChangeArrowheads="1"/>
              </p:cNvSpPr>
              <p:nvPr/>
            </p:nvSpPr>
            <p:spPr bwMode="auto">
              <a:xfrm>
                <a:off x="432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4" name="Oval 20"/>
              <p:cNvSpPr>
                <a:spLocks noChangeArrowheads="1"/>
              </p:cNvSpPr>
              <p:nvPr/>
            </p:nvSpPr>
            <p:spPr bwMode="auto">
              <a:xfrm>
                <a:off x="768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5" name="Oval 21"/>
              <p:cNvSpPr>
                <a:spLocks noChangeArrowheads="1"/>
              </p:cNvSpPr>
              <p:nvPr/>
            </p:nvSpPr>
            <p:spPr bwMode="auto">
              <a:xfrm>
                <a:off x="1104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6" name="Oval 22"/>
              <p:cNvSpPr>
                <a:spLocks noChangeArrowheads="1"/>
              </p:cNvSpPr>
              <p:nvPr/>
            </p:nvSpPr>
            <p:spPr bwMode="auto">
              <a:xfrm>
                <a:off x="1440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776" y="3024"/>
              <a:ext cx="1728" cy="1200"/>
              <a:chOff x="1776" y="3024"/>
              <a:chExt cx="1728" cy="1200"/>
            </a:xfrm>
          </p:grpSpPr>
          <p:sp>
            <p:nvSpPr>
              <p:cNvPr id="18467" name="Oval 24"/>
              <p:cNvSpPr>
                <a:spLocks noChangeArrowheads="1"/>
              </p:cNvSpPr>
              <p:nvPr/>
            </p:nvSpPr>
            <p:spPr bwMode="auto">
              <a:xfrm>
                <a:off x="1776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8" name="Oval 25"/>
              <p:cNvSpPr>
                <a:spLocks noChangeArrowheads="1"/>
              </p:cNvSpPr>
              <p:nvPr/>
            </p:nvSpPr>
            <p:spPr bwMode="auto">
              <a:xfrm>
                <a:off x="2112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Oval 26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Oval 27"/>
              <p:cNvSpPr>
                <a:spLocks noChangeArrowheads="1"/>
              </p:cNvSpPr>
              <p:nvPr/>
            </p:nvSpPr>
            <p:spPr bwMode="auto">
              <a:xfrm>
                <a:off x="2112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Oval 28"/>
              <p:cNvSpPr>
                <a:spLocks noChangeArrowheads="1"/>
              </p:cNvSpPr>
              <p:nvPr/>
            </p:nvSpPr>
            <p:spPr bwMode="auto">
              <a:xfrm>
                <a:off x="1776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2" name="Oval 29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3" name="Oval 30"/>
              <p:cNvSpPr>
                <a:spLocks noChangeArrowheads="1"/>
              </p:cNvSpPr>
              <p:nvPr/>
            </p:nvSpPr>
            <p:spPr bwMode="auto">
              <a:xfrm>
                <a:off x="1776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4" name="Oval 31"/>
              <p:cNvSpPr>
                <a:spLocks noChangeArrowheads="1"/>
              </p:cNvSpPr>
              <p:nvPr/>
            </p:nvSpPr>
            <p:spPr bwMode="auto">
              <a:xfrm>
                <a:off x="2112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5" name="Oval 32"/>
              <p:cNvSpPr>
                <a:spLocks noChangeArrowheads="1"/>
              </p:cNvSpPr>
              <p:nvPr/>
            </p:nvSpPr>
            <p:spPr bwMode="auto">
              <a:xfrm>
                <a:off x="2448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6" name="Oval 33"/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7" name="Oval 34"/>
              <p:cNvSpPr>
                <a:spLocks noChangeArrowheads="1"/>
              </p:cNvSpPr>
              <p:nvPr/>
            </p:nvSpPr>
            <p:spPr bwMode="auto">
              <a:xfrm>
                <a:off x="3120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8" name="Oval 35"/>
              <p:cNvSpPr>
                <a:spLocks noChangeArrowheads="1"/>
              </p:cNvSpPr>
              <p:nvPr/>
            </p:nvSpPr>
            <p:spPr bwMode="auto">
              <a:xfrm>
                <a:off x="3456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9" name="Oval 36"/>
              <p:cNvSpPr>
                <a:spLocks noChangeArrowheads="1"/>
              </p:cNvSpPr>
              <p:nvPr/>
            </p:nvSpPr>
            <p:spPr bwMode="auto">
              <a:xfrm>
                <a:off x="2448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0" name="Oval 37"/>
              <p:cNvSpPr>
                <a:spLocks noChangeArrowheads="1"/>
              </p:cNvSpPr>
              <p:nvPr/>
            </p:nvSpPr>
            <p:spPr bwMode="auto">
              <a:xfrm>
                <a:off x="2784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Oval 38"/>
              <p:cNvSpPr>
                <a:spLocks noChangeArrowheads="1"/>
              </p:cNvSpPr>
              <p:nvPr/>
            </p:nvSpPr>
            <p:spPr bwMode="auto">
              <a:xfrm>
                <a:off x="3120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2" name="Oval 39"/>
              <p:cNvSpPr>
                <a:spLocks noChangeArrowheads="1"/>
              </p:cNvSpPr>
              <p:nvPr/>
            </p:nvSpPr>
            <p:spPr bwMode="auto">
              <a:xfrm>
                <a:off x="3456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3" name="Oval 40"/>
              <p:cNvSpPr>
                <a:spLocks noChangeArrowheads="1"/>
              </p:cNvSpPr>
              <p:nvPr/>
            </p:nvSpPr>
            <p:spPr bwMode="auto">
              <a:xfrm>
                <a:off x="2448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4" name="Oval 41"/>
              <p:cNvSpPr>
                <a:spLocks noChangeArrowheads="1"/>
              </p:cNvSpPr>
              <p:nvPr/>
            </p:nvSpPr>
            <p:spPr bwMode="auto">
              <a:xfrm>
                <a:off x="2784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5" name="Oval 42"/>
              <p:cNvSpPr>
                <a:spLocks noChangeArrowheads="1"/>
              </p:cNvSpPr>
              <p:nvPr/>
            </p:nvSpPr>
            <p:spPr bwMode="auto">
              <a:xfrm>
                <a:off x="3120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6" name="Oval 43"/>
              <p:cNvSpPr>
                <a:spLocks noChangeArrowheads="1"/>
              </p:cNvSpPr>
              <p:nvPr/>
            </p:nvSpPr>
            <p:spPr bwMode="auto">
              <a:xfrm>
                <a:off x="3456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7" name="Oval 44"/>
              <p:cNvSpPr>
                <a:spLocks noChangeArrowheads="1"/>
              </p:cNvSpPr>
              <p:nvPr/>
            </p:nvSpPr>
            <p:spPr bwMode="auto">
              <a:xfrm>
                <a:off x="2448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8" name="Oval 45"/>
              <p:cNvSpPr>
                <a:spLocks noChangeArrowheads="1"/>
              </p:cNvSpPr>
              <p:nvPr/>
            </p:nvSpPr>
            <p:spPr bwMode="auto">
              <a:xfrm>
                <a:off x="2784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9" name="Oval 46"/>
              <p:cNvSpPr>
                <a:spLocks noChangeArrowheads="1"/>
              </p:cNvSpPr>
              <p:nvPr/>
            </p:nvSpPr>
            <p:spPr bwMode="auto">
              <a:xfrm>
                <a:off x="3120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0" name="Oval 47"/>
              <p:cNvSpPr>
                <a:spLocks noChangeArrowheads="1"/>
              </p:cNvSpPr>
              <p:nvPr/>
            </p:nvSpPr>
            <p:spPr bwMode="auto">
              <a:xfrm>
                <a:off x="3456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825500" y="2971800"/>
            <a:ext cx="1524000" cy="1828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V="1">
            <a:off x="2349500" y="2971800"/>
            <a:ext cx="1524000" cy="1828800"/>
          </a:xfrm>
          <a:prstGeom prst="line">
            <a:avLst/>
          </a:prstGeom>
          <a:noFill/>
          <a:ln w="3175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V="1">
            <a:off x="2349500" y="28194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2032000" y="4114800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  <a:sym typeface="Symbol" pitchFamily="18" charset="2"/>
              </a:rPr>
              <a:t></a:t>
            </a: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825500" y="3581400"/>
            <a:ext cx="1524000" cy="1828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V="1">
            <a:off x="2349500" y="3581400"/>
            <a:ext cx="1524000" cy="1828800"/>
          </a:xfrm>
          <a:prstGeom prst="line">
            <a:avLst/>
          </a:prstGeom>
          <a:noFill/>
          <a:ln w="3175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825500" y="4191000"/>
            <a:ext cx="1524000" cy="1828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2349500" y="4191000"/>
            <a:ext cx="1524000" cy="1828800"/>
          </a:xfrm>
          <a:prstGeom prst="line">
            <a:avLst/>
          </a:prstGeom>
          <a:noFill/>
          <a:ln w="3175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50800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5080000" y="4876800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  <a:sym typeface="Symbol" pitchFamily="18" charset="2"/>
              </a:rPr>
              <a:t>d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>
            <a:off x="2095500" y="4800600"/>
            <a:ext cx="2540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2349500" y="4800600"/>
            <a:ext cx="2540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2032000" y="5181600"/>
            <a:ext cx="254000" cy="304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 rot="2784656">
            <a:off x="1384300" y="4994702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9900"/>
                </a:solidFill>
                <a:sym typeface="Symbol" pitchFamily="18" charset="2"/>
              </a:rPr>
              <a:t>d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cos</a:t>
            </a:r>
            <a:r>
              <a:rPr lang="en-US" sz="2400" b="1" i="1">
                <a:solidFill>
                  <a:srgbClr val="009900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 rot="18815344" flipH="1">
            <a:off x="2209800" y="5147102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9900"/>
                </a:solidFill>
                <a:sym typeface="Symbol" pitchFamily="18" charset="2"/>
              </a:rPr>
              <a:t>d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cos</a:t>
            </a:r>
            <a:r>
              <a:rPr lang="en-US" sz="2400" b="1" i="1">
                <a:solidFill>
                  <a:srgbClr val="009900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>
            <a:off x="2413000" y="5181600"/>
            <a:ext cx="254000" cy="304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635000" y="4838700"/>
            <a:ext cx="4318000" cy="1828800"/>
            <a:chOff x="288" y="3048"/>
            <a:chExt cx="3264" cy="1152"/>
          </a:xfrm>
        </p:grpSpPr>
        <p:sp>
          <p:nvSpPr>
            <p:cNvPr id="18461" name="Line 65"/>
            <p:cNvSpPr>
              <a:spLocks noChangeShapeType="1"/>
            </p:cNvSpPr>
            <p:nvPr/>
          </p:nvSpPr>
          <p:spPr bwMode="auto">
            <a:xfrm>
              <a:off x="288" y="3048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66"/>
            <p:cNvSpPr>
              <a:spLocks noChangeShapeType="1"/>
            </p:cNvSpPr>
            <p:nvPr/>
          </p:nvSpPr>
          <p:spPr bwMode="auto">
            <a:xfrm>
              <a:off x="288" y="3432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67"/>
            <p:cNvSpPr>
              <a:spLocks noChangeShapeType="1"/>
            </p:cNvSpPr>
            <p:nvPr/>
          </p:nvSpPr>
          <p:spPr bwMode="auto">
            <a:xfrm>
              <a:off x="288" y="3816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68"/>
            <p:cNvSpPr>
              <a:spLocks noChangeShapeType="1"/>
            </p:cNvSpPr>
            <p:nvPr/>
          </p:nvSpPr>
          <p:spPr bwMode="auto">
            <a:xfrm>
              <a:off x="288" y="4200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Text Box 69"/>
          <p:cNvSpPr txBox="1">
            <a:spLocks noChangeArrowheads="1"/>
          </p:cNvSpPr>
          <p:nvPr/>
        </p:nvSpPr>
        <p:spPr bwMode="auto">
          <a:xfrm>
            <a:off x="2286000" y="4114800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  <a:sym typeface="Symbol" pitchFamily="18" charset="2"/>
              </a:rPr>
              <a:t></a:t>
            </a: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>
            <a:off x="6072198" y="4286256"/>
            <a:ext cx="254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Scattering strong only if waves are in phase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Must be integer multiple of wavelength </a:t>
            </a:r>
          </a:p>
        </p:txBody>
      </p:sp>
      <p:graphicFrame>
        <p:nvGraphicFramePr>
          <p:cNvPr id="71" name="Object 71"/>
          <p:cNvGraphicFramePr>
            <a:graphicFrameLocks noChangeAspect="1"/>
          </p:cNvGraphicFramePr>
          <p:nvPr/>
        </p:nvGraphicFramePr>
        <p:xfrm>
          <a:off x="4254500" y="3505200"/>
          <a:ext cx="1502833" cy="355600"/>
        </p:xfrm>
        <a:graphic>
          <a:graphicData uri="http://schemas.openxmlformats.org/presentationml/2006/ole">
            <p:oleObj spid="_x0000_s10242" name="Equation" r:id="rId4" imgW="901309" imgH="177723" progId="">
              <p:embed/>
            </p:oleObj>
          </a:graphicData>
        </a:graphic>
      </p:graphicFrame>
      <p:sp>
        <p:nvSpPr>
          <p:cNvPr id="72" name="Line 72"/>
          <p:cNvSpPr>
            <a:spLocks noChangeShapeType="1"/>
          </p:cNvSpPr>
          <p:nvPr/>
        </p:nvSpPr>
        <p:spPr bwMode="auto">
          <a:xfrm>
            <a:off x="825500" y="4800600"/>
            <a:ext cx="1524000" cy="1828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73"/>
          <p:cNvSpPr>
            <a:spLocks noChangeShapeType="1"/>
          </p:cNvSpPr>
          <p:nvPr/>
        </p:nvSpPr>
        <p:spPr bwMode="auto">
          <a:xfrm flipV="1">
            <a:off x="2349500" y="4800600"/>
            <a:ext cx="1524000" cy="1828800"/>
          </a:xfrm>
          <a:prstGeom prst="line">
            <a:avLst/>
          </a:prstGeom>
          <a:noFill/>
          <a:ln w="3175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4" name="Picture 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1066800"/>
            <a:ext cx="152664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8" grpId="0" animBg="1"/>
      <p:bldP spid="49" grpId="0" animBg="1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62" grpId="0"/>
      <p:bldP spid="63" grpId="0" animBg="1"/>
      <p:bldP spid="69" grpId="0"/>
      <p:bldP spid="70" grpId="0" build="p"/>
      <p:bldP spid="72" grpId="0" animBg="1"/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2860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What is Interference ?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000108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Comic Sans MS" pitchFamily="66" charset="0"/>
              </a:rPr>
              <a:t>When two light sources are simultaneously excited, then under certain conditions being fulfilled by the two sources, waves from these two sources superpose, producing on a screen </a:t>
            </a:r>
            <a:r>
              <a:rPr lang="en-US" u="sng" dirty="0" smtClean="0">
                <a:latin typeface="Comic Sans MS" pitchFamily="66" charset="0"/>
              </a:rPr>
              <a:t>alternate</a:t>
            </a:r>
            <a:r>
              <a:rPr lang="en-US" dirty="0" smtClean="0">
                <a:latin typeface="Comic Sans MS" pitchFamily="66" charset="0"/>
              </a:rPr>
              <a:t> region of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darkness</a:t>
            </a:r>
            <a:r>
              <a:rPr lang="en-US" dirty="0" smtClean="0">
                <a:latin typeface="Comic Sans MS" pitchFamily="66" charset="0"/>
              </a:rPr>
              <a:t> and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brightness</a:t>
            </a:r>
            <a:r>
              <a:rPr lang="en-US" dirty="0" smtClean="0">
                <a:latin typeface="Comic Sans MS" pitchFamily="66" charset="0"/>
              </a:rPr>
              <a:t>. This phenomenon is referred to as interference and the pattern consisting of alternate regions of darkness and brightness is called </a:t>
            </a:r>
            <a:r>
              <a:rPr lang="en-US" i="1" dirty="0" smtClean="0">
                <a:latin typeface="Comic Sans MS" pitchFamily="66" charset="0"/>
              </a:rPr>
              <a:t>Interference Pattern.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85720" y="2643182"/>
            <a:ext cx="8229600" cy="328614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In </a:t>
            </a:r>
            <a:r>
              <a:rPr kumimoji="0" lang="en-US" sz="1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constructive interference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(i.e. bright lines)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amplitude of the resultant wave is greater than that of either individual wave.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lvl="0" algn="just">
              <a:spcBef>
                <a:spcPct val="20000"/>
              </a:spcBef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In </a:t>
            </a:r>
            <a:r>
              <a:rPr kumimoji="0" lang="en-US" sz="1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destructive interference</a:t>
            </a: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(i.e. dark lines) 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he amplitude of the resultant wave is less than that of either individual wave.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All interference associated with light waves arises when the electromagnetic fields that constitute the individual waves combine.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Polarization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4282" y="1071546"/>
            <a:ext cx="6096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Recall that light waves have electric and magnetic fields perpendicular to the direction of motion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But there are </a:t>
            </a:r>
            <a:r>
              <a:rPr lang="en-US" sz="2400" u="sng" dirty="0">
                <a:solidFill>
                  <a:schemeClr val="accent2"/>
                </a:solidFill>
              </a:rPr>
              <a:t>two</a:t>
            </a:r>
            <a:r>
              <a:rPr lang="en-US" sz="2400" dirty="0">
                <a:solidFill>
                  <a:schemeClr val="accent2"/>
                </a:solidFill>
              </a:rPr>
              <a:t> independent ways of arranging this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Called polarization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Our eyes can’t tell these two polarizations apart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But some instruments can measure or take advantage of polarization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We describe polarization by telling which direction the electric field points, </a:t>
            </a:r>
            <a:r>
              <a:rPr lang="en-US" sz="2400" i="1" dirty="0">
                <a:solidFill>
                  <a:srgbClr val="9900CC"/>
                </a:solidFill>
              </a:rPr>
              <a:t>e.g</a:t>
            </a:r>
            <a:r>
              <a:rPr lang="en-US" sz="2400" dirty="0">
                <a:solidFill>
                  <a:srgbClr val="9900CC"/>
                </a:solidFill>
              </a:rPr>
              <a:t>. vertically or horizontally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58000" y="1371600"/>
            <a:ext cx="1397000" cy="1219200"/>
            <a:chOff x="192" y="1536"/>
            <a:chExt cx="1056" cy="768"/>
          </a:xfrm>
        </p:grpSpPr>
        <p:sp>
          <p:nvSpPr>
            <p:cNvPr id="24589" name="Line 9"/>
            <p:cNvSpPr>
              <a:spLocks noChangeShapeType="1"/>
            </p:cNvSpPr>
            <p:nvPr/>
          </p:nvSpPr>
          <p:spPr bwMode="auto">
            <a:xfrm>
              <a:off x="240" y="2256"/>
              <a:ext cx="72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0"/>
            <p:cNvSpPr>
              <a:spLocks noChangeShapeType="1"/>
            </p:cNvSpPr>
            <p:nvPr/>
          </p:nvSpPr>
          <p:spPr bwMode="auto">
            <a:xfrm flipV="1">
              <a:off x="240" y="1584"/>
              <a:ext cx="0" cy="67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92" y="2208"/>
              <a:ext cx="96" cy="96"/>
              <a:chOff x="1536" y="4080"/>
              <a:chExt cx="96" cy="96"/>
            </a:xfrm>
          </p:grpSpPr>
          <p:sp>
            <p:nvSpPr>
              <p:cNvPr id="24594" name="Oval 12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3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92" name="Text Box 14"/>
            <p:cNvSpPr txBox="1">
              <a:spLocks noChangeArrowheads="1"/>
            </p:cNvSpPr>
            <p:nvPr/>
          </p:nvSpPr>
          <p:spPr bwMode="auto">
            <a:xfrm>
              <a:off x="912" y="196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4593" name="Text Box 15"/>
            <p:cNvSpPr txBox="1">
              <a:spLocks noChangeArrowheads="1"/>
            </p:cNvSpPr>
            <p:nvPr/>
          </p:nvSpPr>
          <p:spPr bwMode="auto">
            <a:xfrm>
              <a:off x="240" y="1536"/>
              <a:ext cx="33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9900"/>
                  </a:solidFill>
                  <a:sym typeface="Symbol" pitchFamily="18" charset="2"/>
                </a:rPr>
                <a:t>B</a:t>
              </a:r>
              <a:r>
                <a:rPr lang="en-US" sz="2400" b="1" baseline="-25000">
                  <a:solidFill>
                    <a:srgbClr val="009900"/>
                  </a:solidFill>
                  <a:sym typeface="Symbol" pitchFamily="18" charset="2"/>
                </a:rPr>
                <a:t>0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921500" y="2743200"/>
            <a:ext cx="1333500" cy="1317625"/>
            <a:chOff x="336" y="2400"/>
            <a:chExt cx="1008" cy="830"/>
          </a:xfrm>
        </p:grpSpPr>
        <p:sp>
          <p:nvSpPr>
            <p:cNvPr id="24582" name="Line 18"/>
            <p:cNvSpPr>
              <a:spLocks noChangeShapeType="1"/>
            </p:cNvSpPr>
            <p:nvPr/>
          </p:nvSpPr>
          <p:spPr bwMode="auto">
            <a:xfrm flipV="1">
              <a:off x="1008" y="2400"/>
              <a:ext cx="0" cy="7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19"/>
            <p:cNvSpPr>
              <a:spLocks noChangeShapeType="1"/>
            </p:cNvSpPr>
            <p:nvPr/>
          </p:nvSpPr>
          <p:spPr bwMode="auto">
            <a:xfrm flipH="1" flipV="1">
              <a:off x="336" y="3120"/>
              <a:ext cx="67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960" y="3072"/>
              <a:ext cx="96" cy="96"/>
              <a:chOff x="1536" y="4080"/>
              <a:chExt cx="96" cy="96"/>
            </a:xfrm>
          </p:grpSpPr>
          <p:sp>
            <p:nvSpPr>
              <p:cNvPr id="24587" name="Oval 21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2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85" name="Text Box 23"/>
            <p:cNvSpPr txBox="1">
              <a:spLocks noChangeArrowheads="1"/>
            </p:cNvSpPr>
            <p:nvPr/>
          </p:nvSpPr>
          <p:spPr bwMode="auto">
            <a:xfrm>
              <a:off x="1008" y="24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4586" name="Text Box 24"/>
            <p:cNvSpPr txBox="1">
              <a:spLocks noChangeArrowheads="1"/>
            </p:cNvSpPr>
            <p:nvPr/>
          </p:nvSpPr>
          <p:spPr bwMode="auto">
            <a:xfrm>
              <a:off x="384" y="2784"/>
              <a:ext cx="33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9900"/>
                  </a:solidFill>
                  <a:sym typeface="Symbol" pitchFamily="18" charset="2"/>
                </a:rPr>
                <a:t>B</a:t>
              </a:r>
              <a:r>
                <a:rPr lang="en-US" sz="2400" b="1" baseline="-25000">
                  <a:solidFill>
                    <a:srgbClr val="009900"/>
                  </a:solidFill>
                  <a:sym typeface="Symbol" pitchFamily="18" charset="2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Methods of Producing Polarization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810000" y="4953000"/>
            <a:ext cx="2476500" cy="1828800"/>
            <a:chOff x="2304" y="3168"/>
            <a:chExt cx="1872" cy="1152"/>
          </a:xfrm>
        </p:grpSpPr>
        <p:sp>
          <p:nvSpPr>
            <p:cNvPr id="4" name="Rectangle 53"/>
            <p:cNvSpPr>
              <a:spLocks noChangeArrowheads="1"/>
            </p:cNvSpPr>
            <p:nvPr/>
          </p:nvSpPr>
          <p:spPr bwMode="auto">
            <a:xfrm>
              <a:off x="2352" y="3552"/>
              <a:ext cx="1824" cy="76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CCFFFF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02" name="Text Box 75"/>
            <p:cNvSpPr txBox="1">
              <a:spLocks noChangeArrowheads="1"/>
            </p:cNvSpPr>
            <p:nvPr/>
          </p:nvSpPr>
          <p:spPr bwMode="auto">
            <a:xfrm>
              <a:off x="2304" y="3168"/>
              <a:ext cx="33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n</a:t>
              </a:r>
              <a:r>
                <a:rPr lang="en-US" sz="2400" b="1" baseline="-25000">
                  <a:solidFill>
                    <a:schemeClr val="tx1"/>
                  </a:solidFill>
                  <a:sym typeface="Symbol" pitchFamily="18" charset="2"/>
                </a:rPr>
                <a:t>1</a:t>
              </a:r>
              <a:endParaRPr lang="en-US" sz="2400" b="1" i="1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19503" name="Text Box 76"/>
            <p:cNvSpPr txBox="1">
              <a:spLocks noChangeArrowheads="1"/>
            </p:cNvSpPr>
            <p:nvPr/>
          </p:nvSpPr>
          <p:spPr bwMode="auto">
            <a:xfrm>
              <a:off x="2400" y="3744"/>
              <a:ext cx="33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n</a:t>
              </a:r>
              <a:r>
                <a:rPr lang="en-US" sz="2400" b="1" baseline="-25000">
                  <a:solidFill>
                    <a:schemeClr val="tx1"/>
                  </a:solidFill>
                  <a:sym typeface="Symbol" pitchFamily="18" charset="2"/>
                </a:rPr>
                <a:t>2</a:t>
              </a:r>
              <a:endParaRPr lang="en-US" sz="2400" b="1" i="1">
                <a:solidFill>
                  <a:schemeClr val="tx1"/>
                </a:solidFill>
                <a:sym typeface="Symbol" pitchFamily="18" charset="2"/>
              </a:endParaRPr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1500" y="838200"/>
            <a:ext cx="74295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u="sng">
                <a:solidFill>
                  <a:srgbClr val="FF0000"/>
                </a:solidFill>
              </a:rPr>
              <a:t>Direct production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Antennas produce waves that are automatically polarized</a:t>
            </a:r>
          </a:p>
          <a:p>
            <a:pPr eaLnBrk="1" hangingPunct="1"/>
            <a:r>
              <a:rPr lang="en-US" sz="2400" b="1" u="sng">
                <a:solidFill>
                  <a:srgbClr val="008000"/>
                </a:solidFill>
              </a:rPr>
              <a:t>Scattering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Light waves of all orientations hit small targets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Target has vibrating charges, like an antenna</a:t>
            </a:r>
          </a:p>
          <a:p>
            <a:pPr eaLnBrk="1" hangingPunct="1"/>
            <a:r>
              <a:rPr lang="en-US" sz="2400" b="1" u="sng">
                <a:solidFill>
                  <a:schemeClr val="accent2"/>
                </a:solidFill>
              </a:rPr>
              <a:t>Reflection and Brewster’s Angle: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When light hits a substance, some of it reflects and some refracts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Fraction of each depends on polarization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There’s a special angle – Brewster’s angle –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where reflected is completely polarized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8128000" y="914400"/>
            <a:ext cx="508000" cy="4876800"/>
            <a:chOff x="5232" y="576"/>
            <a:chExt cx="384" cy="3072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 rot="5400000">
              <a:off x="5136" y="1968"/>
              <a:ext cx="576" cy="384"/>
              <a:chOff x="3744" y="3696"/>
              <a:chExt cx="576" cy="384"/>
            </a:xfrm>
          </p:grpSpPr>
          <p:sp>
            <p:nvSpPr>
              <p:cNvPr id="19496" name="Line 21"/>
              <p:cNvSpPr>
                <a:spLocks noChangeShapeType="1"/>
              </p:cNvSpPr>
              <p:nvPr/>
            </p:nvSpPr>
            <p:spPr bwMode="auto">
              <a:xfrm>
                <a:off x="3744" y="3888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3840" y="3696"/>
                <a:ext cx="384" cy="384"/>
                <a:chOff x="3840" y="3696"/>
                <a:chExt cx="384" cy="384"/>
              </a:xfrm>
            </p:grpSpPr>
            <p:sp>
              <p:nvSpPr>
                <p:cNvPr id="19498" name="Oval 23"/>
                <p:cNvSpPr>
                  <a:spLocks noChangeArrowheads="1"/>
                </p:cNvSpPr>
                <p:nvPr/>
              </p:nvSpPr>
              <p:spPr bwMode="auto">
                <a:xfrm>
                  <a:off x="3840" y="3696"/>
                  <a:ext cx="384" cy="384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9" name="Arc 24"/>
                <p:cNvSpPr>
                  <a:spLocks/>
                </p:cNvSpPr>
                <p:nvPr/>
              </p:nvSpPr>
              <p:spPr bwMode="auto">
                <a:xfrm rot="10800000" flipV="1">
                  <a:off x="3922" y="3840"/>
                  <a:ext cx="126" cy="96"/>
                </a:xfrm>
                <a:custGeom>
                  <a:avLst/>
                  <a:gdLst>
                    <a:gd name="T0" fmla="*/ 0 w 39842"/>
                    <a:gd name="T1" fmla="*/ 0 h 21600"/>
                    <a:gd name="T2" fmla="*/ 0 w 39842"/>
                    <a:gd name="T3" fmla="*/ 0 h 21600"/>
                    <a:gd name="T4" fmla="*/ 0 w 3984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842"/>
                    <a:gd name="T10" fmla="*/ 0 h 21600"/>
                    <a:gd name="T11" fmla="*/ 39842 w 3984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842" h="21600" fill="none" extrusionOk="0">
                      <a:moveTo>
                        <a:pt x="-1" y="15246"/>
                      </a:moveTo>
                      <a:cubicBezTo>
                        <a:pt x="2788" y="6184"/>
                        <a:pt x="11161" y="-1"/>
                        <a:pt x="20644" y="0"/>
                      </a:cubicBezTo>
                      <a:cubicBezTo>
                        <a:pt x="28728" y="0"/>
                        <a:pt x="36136" y="4515"/>
                        <a:pt x="39842" y="11700"/>
                      </a:cubicBezTo>
                    </a:path>
                    <a:path w="39842" h="21600" stroke="0" extrusionOk="0">
                      <a:moveTo>
                        <a:pt x="-1" y="15246"/>
                      </a:moveTo>
                      <a:cubicBezTo>
                        <a:pt x="2788" y="6184"/>
                        <a:pt x="11161" y="-1"/>
                        <a:pt x="20644" y="0"/>
                      </a:cubicBezTo>
                      <a:cubicBezTo>
                        <a:pt x="28728" y="0"/>
                        <a:pt x="36136" y="4515"/>
                        <a:pt x="39842" y="11700"/>
                      </a:cubicBezTo>
                      <a:lnTo>
                        <a:pt x="20644" y="21600"/>
                      </a:lnTo>
                      <a:lnTo>
                        <a:pt x="-1" y="15246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9500" name="Arc 25"/>
                <p:cNvSpPr>
                  <a:spLocks/>
                </p:cNvSpPr>
                <p:nvPr/>
              </p:nvSpPr>
              <p:spPr bwMode="auto">
                <a:xfrm rot="10800000">
                  <a:off x="4048" y="3840"/>
                  <a:ext cx="104" cy="96"/>
                </a:xfrm>
                <a:custGeom>
                  <a:avLst/>
                  <a:gdLst>
                    <a:gd name="T0" fmla="*/ 0 w 38210"/>
                    <a:gd name="T1" fmla="*/ 0 h 21600"/>
                    <a:gd name="T2" fmla="*/ 0 w 38210"/>
                    <a:gd name="T3" fmla="*/ 0 h 21600"/>
                    <a:gd name="T4" fmla="*/ 0 w 3821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210"/>
                    <a:gd name="T10" fmla="*/ 0 h 21600"/>
                    <a:gd name="T11" fmla="*/ 38210 w 3821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210" h="21600" fill="none" extrusionOk="0">
                      <a:moveTo>
                        <a:pt x="-1" y="11347"/>
                      </a:moveTo>
                      <a:cubicBezTo>
                        <a:pt x="3769" y="4357"/>
                        <a:pt x="11070" y="-1"/>
                        <a:pt x="19012" y="0"/>
                      </a:cubicBezTo>
                      <a:cubicBezTo>
                        <a:pt x="27096" y="0"/>
                        <a:pt x="34504" y="4515"/>
                        <a:pt x="38210" y="11700"/>
                      </a:cubicBezTo>
                    </a:path>
                    <a:path w="38210" h="21600" stroke="0" extrusionOk="0">
                      <a:moveTo>
                        <a:pt x="-1" y="11347"/>
                      </a:moveTo>
                      <a:cubicBezTo>
                        <a:pt x="3769" y="4357"/>
                        <a:pt x="11070" y="-1"/>
                        <a:pt x="19012" y="0"/>
                      </a:cubicBezTo>
                      <a:cubicBezTo>
                        <a:pt x="27096" y="0"/>
                        <a:pt x="34504" y="4515"/>
                        <a:pt x="38210" y="11700"/>
                      </a:cubicBezTo>
                      <a:lnTo>
                        <a:pt x="19012" y="21600"/>
                      </a:lnTo>
                      <a:lnTo>
                        <a:pt x="-1" y="1134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9491" name="Rectangle 26"/>
            <p:cNvSpPr>
              <a:spLocks noChangeArrowheads="1"/>
            </p:cNvSpPr>
            <p:nvPr/>
          </p:nvSpPr>
          <p:spPr bwMode="auto">
            <a:xfrm>
              <a:off x="5328" y="672"/>
              <a:ext cx="192" cy="1248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Rectangle 27"/>
            <p:cNvSpPr>
              <a:spLocks noChangeArrowheads="1"/>
            </p:cNvSpPr>
            <p:nvPr/>
          </p:nvSpPr>
          <p:spPr bwMode="auto">
            <a:xfrm>
              <a:off x="5328" y="2400"/>
              <a:ext cx="192" cy="1248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5298" y="576"/>
              <a:ext cx="272" cy="2475"/>
              <a:chOff x="4433" y="720"/>
              <a:chExt cx="272" cy="2475"/>
            </a:xfrm>
          </p:grpSpPr>
          <p:sp>
            <p:nvSpPr>
              <p:cNvPr id="19494" name="Text Box 29"/>
              <p:cNvSpPr txBox="1">
                <a:spLocks noChangeArrowheads="1"/>
              </p:cNvSpPr>
              <p:nvPr/>
            </p:nvSpPr>
            <p:spPr bwMode="auto">
              <a:xfrm>
                <a:off x="4433" y="2439"/>
                <a:ext cx="241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–––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495" name="Text Box 30"/>
              <p:cNvSpPr txBox="1">
                <a:spLocks noChangeArrowheads="1"/>
              </p:cNvSpPr>
              <p:nvPr/>
            </p:nvSpPr>
            <p:spPr bwMode="auto">
              <a:xfrm>
                <a:off x="4464" y="720"/>
                <a:ext cx="241" cy="1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FF00"/>
                    </a:solidFill>
                  </a:rPr>
                  <a:t>++++++</a:t>
                </a:r>
              </a:p>
            </p:txBody>
          </p:sp>
        </p:grp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952500" y="4648200"/>
            <a:ext cx="1016000" cy="1219200"/>
            <a:chOff x="672" y="2832"/>
            <a:chExt cx="768" cy="1248"/>
          </a:xfrm>
        </p:grpSpPr>
        <p:sp>
          <p:nvSpPr>
            <p:cNvPr id="19485" name="Line 34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35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36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37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38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968500" y="4876800"/>
            <a:ext cx="381000" cy="762000"/>
            <a:chOff x="1104" y="3216"/>
            <a:chExt cx="288" cy="480"/>
          </a:xfrm>
        </p:grpSpPr>
        <p:sp>
          <p:nvSpPr>
            <p:cNvPr id="19482" name="Oval 39"/>
            <p:cNvSpPr>
              <a:spLocks noChangeArrowheads="1"/>
            </p:cNvSpPr>
            <p:nvPr/>
          </p:nvSpPr>
          <p:spPr bwMode="auto">
            <a:xfrm>
              <a:off x="1104" y="32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40"/>
            <p:cNvSpPr>
              <a:spLocks noChangeArrowheads="1"/>
            </p:cNvSpPr>
            <p:nvPr/>
          </p:nvSpPr>
          <p:spPr bwMode="auto">
            <a:xfrm>
              <a:off x="1104" y="35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1"/>
            <p:cNvSpPr>
              <a:spLocks noChangeArrowheads="1"/>
            </p:cNvSpPr>
            <p:nvPr/>
          </p:nvSpPr>
          <p:spPr bwMode="auto">
            <a:xfrm>
              <a:off x="1200" y="336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 rot="2414707">
            <a:off x="2095500" y="5257800"/>
            <a:ext cx="1016000" cy="1219200"/>
            <a:chOff x="672" y="2832"/>
            <a:chExt cx="768" cy="1248"/>
          </a:xfrm>
        </p:grpSpPr>
        <p:sp>
          <p:nvSpPr>
            <p:cNvPr id="19477" name="Line 44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45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46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47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48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57"/>
          <p:cNvSpPr>
            <a:spLocks noChangeShapeType="1"/>
          </p:cNvSpPr>
          <p:nvPr/>
        </p:nvSpPr>
        <p:spPr bwMode="auto">
          <a:xfrm>
            <a:off x="4064000" y="4800600"/>
            <a:ext cx="1016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59"/>
          <p:cNvSpPr>
            <a:spLocks noChangeShapeType="1"/>
          </p:cNvSpPr>
          <p:nvPr/>
        </p:nvSpPr>
        <p:spPr bwMode="auto">
          <a:xfrm flipV="1">
            <a:off x="5080000" y="4800600"/>
            <a:ext cx="1016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 rot="5400000" flipV="1">
            <a:off x="4787900" y="5854700"/>
            <a:ext cx="1219200" cy="63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5270500" y="4572000"/>
            <a:ext cx="444500" cy="685800"/>
            <a:chOff x="3408" y="2928"/>
            <a:chExt cx="336" cy="432"/>
          </a:xfrm>
        </p:grpSpPr>
        <p:grpSp>
          <p:nvGrpSpPr>
            <p:cNvPr id="13" name="Group 64"/>
            <p:cNvGrpSpPr>
              <a:grpSpLocks/>
            </p:cNvGrpSpPr>
            <p:nvPr/>
          </p:nvGrpSpPr>
          <p:grpSpPr bwMode="auto">
            <a:xfrm>
              <a:off x="3600" y="3264"/>
              <a:ext cx="96" cy="96"/>
              <a:chOff x="1536" y="4080"/>
              <a:chExt cx="96" cy="96"/>
            </a:xfrm>
          </p:grpSpPr>
          <p:sp>
            <p:nvSpPr>
              <p:cNvPr id="19475" name="Oval 65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Oval 66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4" name="Text Box 67"/>
            <p:cNvSpPr txBox="1">
              <a:spLocks noChangeArrowheads="1"/>
            </p:cNvSpPr>
            <p:nvPr/>
          </p:nvSpPr>
          <p:spPr bwMode="auto">
            <a:xfrm>
              <a:off x="3408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</p:grpSp>
      <p:graphicFrame>
        <p:nvGraphicFramePr>
          <p:cNvPr id="44" name="Object 74"/>
          <p:cNvGraphicFramePr>
            <a:graphicFrameLocks noChangeAspect="1"/>
          </p:cNvGraphicFramePr>
          <p:nvPr/>
        </p:nvGraphicFramePr>
        <p:xfrm>
          <a:off x="6032500" y="3708400"/>
          <a:ext cx="1206500" cy="863600"/>
        </p:xfrm>
        <a:graphic>
          <a:graphicData uri="http://schemas.openxmlformats.org/presentationml/2006/ole">
            <p:oleObj spid="_x0000_s11266" name="Equation" r:id="rId3" imgW="723600" imgH="431640" progId="">
              <p:embed/>
            </p:oleObj>
          </a:graphicData>
        </a:graphic>
      </p:graphicFrame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4699000" y="4648200"/>
            <a:ext cx="444500" cy="2209800"/>
            <a:chOff x="2976" y="2976"/>
            <a:chExt cx="336" cy="1392"/>
          </a:xfrm>
        </p:grpSpPr>
        <p:sp>
          <p:nvSpPr>
            <p:cNvPr id="19471" name="Line 56"/>
            <p:cNvSpPr>
              <a:spLocks noChangeShapeType="1"/>
            </p:cNvSpPr>
            <p:nvPr/>
          </p:nvSpPr>
          <p:spPr bwMode="auto">
            <a:xfrm>
              <a:off x="3264" y="2976"/>
              <a:ext cx="0" cy="1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Text Box 70"/>
            <p:cNvSpPr txBox="1">
              <a:spLocks noChangeArrowheads="1"/>
            </p:cNvSpPr>
            <p:nvPr/>
          </p:nvSpPr>
          <p:spPr bwMode="auto">
            <a:xfrm>
              <a:off x="2976" y="3168"/>
              <a:ext cx="33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</a:t>
              </a:r>
              <a:r>
                <a:rPr lang="en-US" sz="2400" b="1" i="1" baseline="-25000">
                  <a:solidFill>
                    <a:schemeClr val="tx1"/>
                  </a:solidFill>
                  <a:sym typeface="Symbol" pitchFamily="18" charset="2"/>
                </a:rPr>
                <a:t>P</a:t>
              </a:r>
              <a:endParaRPr lang="en-US" sz="2400" b="1" baseline="-25000">
                <a:solidFill>
                  <a:schemeClr val="tx1"/>
                </a:solidFill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6" grpId="0" animBg="1"/>
      <p:bldP spid="37" grpId="0" animBg="1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Methods of Producing </a:t>
            </a:r>
            <a:r>
              <a:rPr lang="en-US" sz="3600" dirty="0" smtClean="0">
                <a:latin typeface="Comic Sans MS" pitchFamily="66" charset="0"/>
              </a:rPr>
              <a:t>Polarization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44500" y="838201"/>
            <a:ext cx="81915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u="sng">
                <a:solidFill>
                  <a:srgbClr val="008000"/>
                </a:solidFill>
              </a:rPr>
              <a:t>Birefringent Crystals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Index of refraction has to do with electric fields from the wave pushing atoms around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In some crystals, it is easier to push them one way than another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Index of refraction depends on polarization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You can use such </a:t>
            </a:r>
            <a:r>
              <a:rPr lang="en-US" sz="2400" i="1">
                <a:solidFill>
                  <a:srgbClr val="008000"/>
                </a:solidFill>
              </a:rPr>
              <a:t>birefringent crystals</a:t>
            </a:r>
            <a:r>
              <a:rPr lang="en-US" sz="2400">
                <a:solidFill>
                  <a:srgbClr val="008000"/>
                </a:solidFill>
              </a:rPr>
              <a:t> to sort light based on polarization</a:t>
            </a:r>
          </a:p>
          <a:p>
            <a:pPr eaLnBrk="1" hangingPunct="1"/>
            <a:r>
              <a:rPr lang="en-US" sz="2400" b="1" u="sng">
                <a:solidFill>
                  <a:srgbClr val="9900CC"/>
                </a:solidFill>
              </a:rPr>
              <a:t>Selective absorption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Similarly, some materials absorb one polarization better than another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968500" y="4648200"/>
            <a:ext cx="1270000" cy="1066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18039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952500" y="4191000"/>
            <a:ext cx="1016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1968500" y="4953000"/>
            <a:ext cx="1270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1968500" y="4953000"/>
            <a:ext cx="12700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3238500" y="5181600"/>
            <a:ext cx="1016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3238500" y="5486400"/>
            <a:ext cx="1016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746500" y="5181600"/>
            <a:ext cx="698500" cy="1371600"/>
            <a:chOff x="2352" y="3408"/>
            <a:chExt cx="528" cy="864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2544" y="3744"/>
              <a:ext cx="96" cy="96"/>
              <a:chOff x="1536" y="4080"/>
              <a:chExt cx="96" cy="96"/>
            </a:xfrm>
          </p:grpSpPr>
          <p:sp>
            <p:nvSpPr>
              <p:cNvPr id="25633" name="Oval 29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4" name="Oval 30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30" name="Text Box 31"/>
            <p:cNvSpPr txBox="1">
              <a:spLocks noChangeArrowheads="1"/>
            </p:cNvSpPr>
            <p:nvPr/>
          </p:nvSpPr>
          <p:spPr bwMode="auto">
            <a:xfrm>
              <a:off x="2544" y="340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5631" name="Line 32"/>
            <p:cNvSpPr>
              <a:spLocks noChangeShapeType="1"/>
            </p:cNvSpPr>
            <p:nvPr/>
          </p:nvSpPr>
          <p:spPr bwMode="auto">
            <a:xfrm flipV="1">
              <a:off x="2544" y="3888"/>
              <a:ext cx="144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Text Box 33"/>
            <p:cNvSpPr txBox="1">
              <a:spLocks noChangeArrowheads="1"/>
            </p:cNvSpPr>
            <p:nvPr/>
          </p:nvSpPr>
          <p:spPr bwMode="auto">
            <a:xfrm>
              <a:off x="2352" y="39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825500" y="4191000"/>
            <a:ext cx="444500" cy="838200"/>
            <a:chOff x="144" y="2784"/>
            <a:chExt cx="336" cy="528"/>
          </a:xfrm>
        </p:grpSpPr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288" y="2784"/>
              <a:ext cx="96" cy="96"/>
              <a:chOff x="1536" y="4080"/>
              <a:chExt cx="96" cy="96"/>
            </a:xfrm>
          </p:grpSpPr>
          <p:sp>
            <p:nvSpPr>
              <p:cNvPr id="25627" name="Oval 38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8" name="Oval 39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5" name="Text Box 40"/>
            <p:cNvSpPr txBox="1">
              <a:spLocks noChangeArrowheads="1"/>
            </p:cNvSpPr>
            <p:nvPr/>
          </p:nvSpPr>
          <p:spPr bwMode="auto">
            <a:xfrm>
              <a:off x="144" y="30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5626" name="Line 41"/>
            <p:cNvSpPr>
              <a:spLocks noChangeShapeType="1"/>
            </p:cNvSpPr>
            <p:nvPr/>
          </p:nvSpPr>
          <p:spPr bwMode="auto">
            <a:xfrm flipV="1">
              <a:off x="336" y="2784"/>
              <a:ext cx="144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7493000" y="4648200"/>
            <a:ext cx="444500" cy="990600"/>
            <a:chOff x="5184" y="3072"/>
            <a:chExt cx="336" cy="624"/>
          </a:xfrm>
        </p:grpSpPr>
        <p:sp>
          <p:nvSpPr>
            <p:cNvPr id="25622" name="Text Box 51"/>
            <p:cNvSpPr txBox="1">
              <a:spLocks noChangeArrowheads="1"/>
            </p:cNvSpPr>
            <p:nvPr/>
          </p:nvSpPr>
          <p:spPr bwMode="auto">
            <a:xfrm>
              <a:off x="5184" y="340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5623" name="Line 52"/>
            <p:cNvSpPr>
              <a:spLocks noChangeShapeType="1"/>
            </p:cNvSpPr>
            <p:nvPr/>
          </p:nvSpPr>
          <p:spPr bwMode="auto">
            <a:xfrm flipV="1">
              <a:off x="5328" y="307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Line 53"/>
          <p:cNvSpPr>
            <a:spLocks noChangeShapeType="1"/>
          </p:cNvSpPr>
          <p:nvPr/>
        </p:nvSpPr>
        <p:spPr bwMode="auto">
          <a:xfrm>
            <a:off x="6667500" y="4876800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54" descr="Narrow vertical"/>
          <p:cNvSpPr>
            <a:spLocks noChangeArrowheads="1"/>
          </p:cNvSpPr>
          <p:nvPr/>
        </p:nvSpPr>
        <p:spPr bwMode="auto">
          <a:xfrm rot="5400000">
            <a:off x="5581650" y="4629150"/>
            <a:ext cx="1600200" cy="571500"/>
          </a:xfrm>
          <a:prstGeom prst="parallelogram">
            <a:avLst>
              <a:gd name="adj" fmla="val 58333"/>
            </a:avLst>
          </a:prstGeom>
          <a:pattFill prst="narVert">
            <a:fgClr>
              <a:srgbClr val="9900CC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0"/>
          <p:cNvSpPr>
            <a:spLocks noChangeShapeType="1"/>
          </p:cNvSpPr>
          <p:nvPr/>
        </p:nvSpPr>
        <p:spPr bwMode="auto">
          <a:xfrm>
            <a:off x="5270500" y="4876800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5143500" y="4648200"/>
            <a:ext cx="444500" cy="990600"/>
            <a:chOff x="3408" y="2832"/>
            <a:chExt cx="336" cy="624"/>
          </a:xfrm>
        </p:grpSpPr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3552" y="2928"/>
              <a:ext cx="96" cy="96"/>
              <a:chOff x="1536" y="4080"/>
              <a:chExt cx="96" cy="96"/>
            </a:xfrm>
          </p:grpSpPr>
          <p:sp>
            <p:nvSpPr>
              <p:cNvPr id="25620" name="Oval 46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1" name="Oval 47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8" name="Text Box 48"/>
            <p:cNvSpPr txBox="1">
              <a:spLocks noChangeArrowheads="1"/>
            </p:cNvSpPr>
            <p:nvPr/>
          </p:nvSpPr>
          <p:spPr bwMode="auto">
            <a:xfrm>
              <a:off x="3408" y="316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5619" name="Line 49"/>
            <p:cNvSpPr>
              <a:spLocks noChangeShapeType="1"/>
            </p:cNvSpPr>
            <p:nvPr/>
          </p:nvSpPr>
          <p:spPr bwMode="auto">
            <a:xfrm flipV="1">
              <a:off x="3552" y="283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7" grpId="0" animBg="1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/>
              <a:t>Some Uses for Polarization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984500" y="5105400"/>
            <a:ext cx="1270000" cy="1676400"/>
            <a:chOff x="1728" y="3216"/>
            <a:chExt cx="960" cy="1056"/>
          </a:xfrm>
        </p:grpSpPr>
        <p:sp>
          <p:nvSpPr>
            <p:cNvPr id="26639" name="Rectangle 4" descr="Water droplets"/>
            <p:cNvSpPr>
              <a:spLocks noChangeArrowheads="1"/>
            </p:cNvSpPr>
            <p:nvPr/>
          </p:nvSpPr>
          <p:spPr bwMode="auto">
            <a:xfrm>
              <a:off x="1728" y="3216"/>
              <a:ext cx="960" cy="105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Text Box 38"/>
            <p:cNvSpPr txBox="1">
              <a:spLocks noChangeArrowheads="1"/>
            </p:cNvSpPr>
            <p:nvPr/>
          </p:nvSpPr>
          <p:spPr bwMode="auto">
            <a:xfrm>
              <a:off x="1776" y="3744"/>
              <a:ext cx="72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  <a:sym typeface="Symbol" pitchFamily="18" charset="2"/>
                </a:rPr>
                <a:t>Sugar water</a:t>
              </a:r>
              <a:endParaRPr lang="en-US" sz="2400" b="1" baseline="-25000">
                <a:solidFill>
                  <a:schemeClr val="tx1"/>
                </a:solidFill>
                <a:sym typeface="Symbol" pitchFamily="18" charset="2"/>
              </a:endParaRPr>
            </a:p>
          </p:txBody>
        </p: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8500" y="838200"/>
            <a:ext cx="7620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008000"/>
                </a:solidFill>
              </a:rPr>
              <a:t>Polarized Sun Glasses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“Glare” comes mostly from light scattered in the atmosphere and reflected from water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Mostly polarized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Sun glasses use selective absorption to eliminate it</a:t>
            </a:r>
          </a:p>
          <a:p>
            <a:pPr eaLnBrk="1" hangingPunct="1"/>
            <a:r>
              <a:rPr lang="en-US" sz="2400" b="1" u="sng" dirty="0">
                <a:solidFill>
                  <a:srgbClr val="9900CC"/>
                </a:solidFill>
              </a:rPr>
              <a:t>Optical Activity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Some materials are capable of rotating the plane of polarization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These materials are </a:t>
            </a:r>
            <a:r>
              <a:rPr lang="en-US" sz="2400" u="sng" dirty="0">
                <a:solidFill>
                  <a:srgbClr val="9900CC"/>
                </a:solidFill>
              </a:rPr>
              <a:t>not</a:t>
            </a:r>
            <a:r>
              <a:rPr lang="en-US" sz="2400" dirty="0">
                <a:solidFill>
                  <a:srgbClr val="9900CC"/>
                </a:solidFill>
              </a:rPr>
              <a:t> mirror-symmetric</a:t>
            </a:r>
          </a:p>
          <a:p>
            <a:pPr lvl="1" eaLnBrk="1" hangingPunct="1">
              <a:buFontTx/>
              <a:buChar char="•"/>
            </a:pPr>
            <a:r>
              <a:rPr lang="en-US" sz="2400" dirty="0" err="1">
                <a:solidFill>
                  <a:srgbClr val="9900CC"/>
                </a:solidFill>
              </a:rPr>
              <a:t>Enantiomers</a:t>
            </a:r>
            <a:r>
              <a:rPr lang="en-US" sz="2400" dirty="0">
                <a:solidFill>
                  <a:srgbClr val="9900CC"/>
                </a:solidFill>
              </a:rPr>
              <a:t>, especially biological molecules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Studying rotation of polarized light detects presence of these molecules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Someday use these to detect life on other planets?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349500" y="5410200"/>
            <a:ext cx="1206500" cy="990600"/>
            <a:chOff x="1248" y="3408"/>
            <a:chExt cx="912" cy="624"/>
          </a:xfrm>
        </p:grpSpPr>
        <p:sp>
          <p:nvSpPr>
            <p:cNvPr id="26636" name="Line 28"/>
            <p:cNvSpPr>
              <a:spLocks noChangeShapeType="1"/>
            </p:cNvSpPr>
            <p:nvPr/>
          </p:nvSpPr>
          <p:spPr bwMode="auto">
            <a:xfrm>
              <a:off x="1344" y="3552"/>
              <a:ext cx="8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Text Box 33"/>
            <p:cNvSpPr txBox="1">
              <a:spLocks noChangeArrowheads="1"/>
            </p:cNvSpPr>
            <p:nvPr/>
          </p:nvSpPr>
          <p:spPr bwMode="auto">
            <a:xfrm>
              <a:off x="1248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6638" name="Line 34"/>
            <p:cNvSpPr>
              <a:spLocks noChangeShapeType="1"/>
            </p:cNvSpPr>
            <p:nvPr/>
          </p:nvSpPr>
          <p:spPr bwMode="auto">
            <a:xfrm flipV="1">
              <a:off x="1392" y="34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00174"/>
            <a:ext cx="1587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rc 37"/>
          <p:cNvSpPr>
            <a:spLocks/>
          </p:cNvSpPr>
          <p:nvPr/>
        </p:nvSpPr>
        <p:spPr bwMode="auto">
          <a:xfrm flipH="1" flipV="1">
            <a:off x="3429000" y="5334000"/>
            <a:ext cx="190500" cy="609600"/>
          </a:xfrm>
          <a:custGeom>
            <a:avLst/>
            <a:gdLst>
              <a:gd name="T0" fmla="*/ 547068 w 43200"/>
              <a:gd name="T1" fmla="*/ 94627412 h 43200"/>
              <a:gd name="T2" fmla="*/ 1204076 w 43200"/>
              <a:gd name="T3" fmla="*/ 108128805 h 43200"/>
              <a:gd name="T4" fmla="*/ 3200601 w 43200"/>
              <a:gd name="T5" fmla="*/ 60692798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691" y="33677"/>
                </a:moveTo>
                <a:cubicBezTo>
                  <a:pt x="1285" y="30109"/>
                  <a:pt x="0" y="259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703" y="43200"/>
                  <a:pt x="11952" y="41536"/>
                  <a:pt x="8125" y="38482"/>
                </a:cubicBezTo>
              </a:path>
              <a:path w="43200" h="43200" stroke="0" extrusionOk="0">
                <a:moveTo>
                  <a:pt x="3691" y="33677"/>
                </a:moveTo>
                <a:cubicBezTo>
                  <a:pt x="1285" y="30109"/>
                  <a:pt x="0" y="259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703" y="43200"/>
                  <a:pt x="11952" y="41536"/>
                  <a:pt x="8125" y="38482"/>
                </a:cubicBezTo>
                <a:lnTo>
                  <a:pt x="21600" y="21600"/>
                </a:lnTo>
                <a:lnTo>
                  <a:pt x="3691" y="33677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556000" y="5486400"/>
            <a:ext cx="1587500" cy="914400"/>
            <a:chOff x="2160" y="3456"/>
            <a:chExt cx="1200" cy="576"/>
          </a:xfrm>
        </p:grpSpPr>
        <p:sp>
          <p:nvSpPr>
            <p:cNvPr id="26633" name="Text Box 24"/>
            <p:cNvSpPr txBox="1">
              <a:spLocks noChangeArrowheads="1"/>
            </p:cNvSpPr>
            <p:nvPr/>
          </p:nvSpPr>
          <p:spPr bwMode="auto">
            <a:xfrm>
              <a:off x="3024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6634" name="Line 36"/>
            <p:cNvSpPr>
              <a:spLocks noChangeShapeType="1"/>
            </p:cNvSpPr>
            <p:nvPr/>
          </p:nvSpPr>
          <p:spPr bwMode="auto">
            <a:xfrm flipV="1">
              <a:off x="3072" y="3456"/>
              <a:ext cx="24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26"/>
            <p:cNvSpPr>
              <a:spLocks noChangeShapeType="1"/>
            </p:cNvSpPr>
            <p:nvPr/>
          </p:nvSpPr>
          <p:spPr bwMode="auto">
            <a:xfrm>
              <a:off x="2160" y="3552"/>
              <a:ext cx="10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939784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  <a:latin typeface="Comic Sans MS" pitchFamily="66" charset="0"/>
              </a:rPr>
              <a:t>Reference List:</a:t>
            </a:r>
            <a:endParaRPr lang="en-IN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1714488"/>
            <a:ext cx="82153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Geometrical and Physical Optics by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Longhurst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– Longmans.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Optics  by A.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Ghatak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– Tata McGraw Hill.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3. Optics, by Eugene Hecht, 4th Edition, Pearson Addison Wesley.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4. Optics by K. G.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Majumder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and B.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Ghosh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28596" y="1357298"/>
            <a:ext cx="82296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To observe interference in light waves, the following two conditions must be met:</a:t>
            </a:r>
          </a:p>
          <a:p>
            <a:pPr marL="452438" marR="0" lvl="1" indent="-2238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sources must be </a:t>
            </a:r>
            <a:r>
              <a:rPr kumimoji="0" lang="en-US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coherent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  <a:p>
            <a:pPr marL="741363" marR="0" lvl="2" indent="-174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They must maintain a constant phase with respect to each other.</a:t>
            </a:r>
          </a:p>
          <a:p>
            <a:pPr marL="452438" marR="0" lvl="1" indent="-2238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sources should be </a:t>
            </a:r>
            <a:r>
              <a:rPr kumimoji="0" lang="en-US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monochromatic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  <a:p>
            <a:pPr marL="741363" marR="0" lvl="2" indent="-174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Monochromatic means they have a single wavelength.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14282" y="21429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Conditions for Interference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14282" y="3500438"/>
            <a:ext cx="4857784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Producing Coherent Sources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14282" y="4071942"/>
            <a:ext cx="82296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Light from a monochromatic source is used to illuminate a barrier.</a:t>
            </a: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barrier contains two small openings.</a:t>
            </a:r>
          </a:p>
          <a:p>
            <a:pPr marL="452438" marR="0" lvl="1" indent="-2238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openings are usually in the shape of slits.</a:t>
            </a: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light emerging from the two slits is coherent since a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single source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produces the original light beam.</a:t>
            </a: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This is a commonly used method.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2"/>
          <p:cNvSpPr txBox="1">
            <a:spLocks noChangeArrowheads="1"/>
          </p:cNvSpPr>
          <p:nvPr/>
        </p:nvSpPr>
        <p:spPr>
          <a:xfrm>
            <a:off x="0" y="214290"/>
            <a:ext cx="9144000" cy="57943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Young’s Double-Slit Experiment:</a:t>
            </a:r>
            <a:r>
              <a:rPr lang="en-US" sz="3200" dirty="0" smtClean="0">
                <a:latin typeface="Comic Sans MS" pitchFamily="66" charset="0"/>
              </a:rPr>
              <a:t> Schematic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4" name="Rectangle 3"/>
          <p:cNvSpPr txBox="1">
            <a:spLocks noChangeArrowheads="1"/>
          </p:cNvSpPr>
          <p:nvPr/>
        </p:nvSpPr>
        <p:spPr>
          <a:xfrm>
            <a:off x="214282" y="928670"/>
            <a:ext cx="4038600" cy="441166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Thomas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Young first demonstrated interference in light waves from two sources in 1801.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narrow slits S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and S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2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act as sources of waves.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waves emerging from the slits originate from the same wave front and therefore are always in phase.</a:t>
            </a:r>
          </a:p>
        </p:txBody>
      </p:sp>
      <p:pic>
        <p:nvPicPr>
          <p:cNvPr id="95" name="Picture 6" descr="37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562" y="1571612"/>
            <a:ext cx="4357718" cy="4840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7554" y="6357958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fig.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282" y="142852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Resulting Interference Pattern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071546"/>
            <a:ext cx="4038600" cy="50435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light from the two slits forms a visible pattern on a screen.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pattern consists of a series of bright and dark parallel bands called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fringes.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Constructive interference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occurs where a bright fringe occurs.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Destructive interference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results in a dark fringe.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85926"/>
            <a:ext cx="2933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Up Arrow 6"/>
          <p:cNvSpPr/>
          <p:nvPr/>
        </p:nvSpPr>
        <p:spPr>
          <a:xfrm>
            <a:off x="6000760" y="3439672"/>
            <a:ext cx="71438" cy="107157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7742642" y="3429000"/>
            <a:ext cx="71438" cy="107157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4001" y="4519206"/>
            <a:ext cx="1568058" cy="33855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omic Sans MS" pitchFamily="66" charset="0"/>
              </a:rPr>
              <a:t>Bright fringe 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7004470" y="4517368"/>
            <a:ext cx="1428596" cy="33855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omic Sans MS" pitchFamily="66" charset="0"/>
              </a:rPr>
              <a:t>Dark fringe 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5286380" y="5572140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fig. 2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282" y="142852"/>
            <a:ext cx="7543800" cy="5794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Interference Patterns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142984"/>
            <a:ext cx="4038600" cy="44116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Constructive interference occurs at point 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two waves travel the same distance.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Therefore, they arrive in phase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As a result, constructive interference occurs at this point and a bright fringe is observed.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500034" y="2928934"/>
            <a:ext cx="182880" cy="1828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370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628" y="1071546"/>
            <a:ext cx="3144838" cy="44116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57752" y="5786454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fig. 3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5003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Interference Patterns, 2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1142984"/>
            <a:ext cx="4038600" cy="44386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lower wave has to travel farther than the upper wave to reach point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lower wave travels one wavelength farther.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Therefore, the waves arrive in phase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 second bright fringe occurs at this position.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527404" y="3368579"/>
            <a:ext cx="182880" cy="1828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370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81600" y="1447800"/>
            <a:ext cx="2917825" cy="4438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9190" y="6000768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fig. 3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0034" y="1142984"/>
            <a:ext cx="4038600" cy="44386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lower wave has to travel farther than the upper wave to reach point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lower wave travels one wavelength farther.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Therefore, the waves arrive in phase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second bright fringe occurs at this position.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20" y="214290"/>
            <a:ext cx="5003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Interference Patterns, 3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Picture 6" descr="370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3000" y="1295400"/>
            <a:ext cx="3611563" cy="4743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3372" y="6000768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fig. 4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2114</Words>
  <Application>Microsoft Office PowerPoint</Application>
  <PresentationFormat>On-screen Show (4:3)</PresentationFormat>
  <Paragraphs>317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Physical Optics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Reference List: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Optics</dc:title>
  <dc:creator>user1</dc:creator>
  <cp:lastModifiedBy>Dipankar Bhattacharyya</cp:lastModifiedBy>
  <cp:revision>60</cp:revision>
  <dcterms:created xsi:type="dcterms:W3CDTF">2015-08-31T15:58:37Z</dcterms:created>
  <dcterms:modified xsi:type="dcterms:W3CDTF">2019-06-11T09:53:35Z</dcterms:modified>
</cp:coreProperties>
</file>